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2"/>
  </p:notesMasterIdLst>
  <p:sldIdLst>
    <p:sldId id="256" r:id="rId2"/>
    <p:sldId id="296" r:id="rId3"/>
    <p:sldId id="260" r:id="rId4"/>
    <p:sldId id="261" r:id="rId5"/>
    <p:sldId id="262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5" r:id="rId17"/>
    <p:sldId id="274" r:id="rId18"/>
    <p:sldId id="292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94" r:id="rId27"/>
    <p:sldId id="288" r:id="rId28"/>
    <p:sldId id="289" r:id="rId29"/>
    <p:sldId id="295" r:id="rId30"/>
    <p:sldId id="284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  <a:endParaRPr lang="de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000">
                <a:solidFill>
                  <a:schemeClr val="dk2"/>
                </a:solidFill>
              </a:rPr>
              <a:t>‹#›</a:t>
            </a:fld>
            <a:endParaRPr lang="de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706550" y="2733150"/>
            <a:ext cx="3232500" cy="9150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706550" y="3724275"/>
            <a:ext cx="3232500" cy="1151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000">
                <a:solidFill>
                  <a:schemeClr val="lt1"/>
                </a:solidFill>
              </a:rPr>
              <a:t>‹#›</a:t>
            </a:fld>
            <a:endParaRPr lang="de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49274" y="80682"/>
            <a:ext cx="8042264" cy="1002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49274" y="1200150"/>
            <a:ext cx="3840452" cy="325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751070" y="1200150"/>
            <a:ext cx="3840452" cy="325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629834" y="4706751"/>
            <a:ext cx="2133283" cy="273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64458" y="4706751"/>
            <a:ext cx="4841207" cy="273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97906" y="4706751"/>
            <a:ext cx="990339" cy="273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538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49274" y="80682"/>
            <a:ext cx="8042264" cy="1002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49274" y="1200150"/>
            <a:ext cx="8042264" cy="325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629834" y="4706751"/>
            <a:ext cx="2133283" cy="273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64458" y="4706751"/>
            <a:ext cx="4841207" cy="273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97906" y="4706751"/>
            <a:ext cx="990339" cy="273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027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  <a:endParaRPr lang="de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128750" y="2225462"/>
            <a:ext cx="6886500" cy="2197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000">
                <a:solidFill>
                  <a:schemeClr val="lt1"/>
                </a:solidFill>
              </a:rPr>
              <a:t>‹#›</a:t>
            </a:fld>
            <a:endParaRPr lang="de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e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de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keiswork.com/2016/05/29/energy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keiswork.com/2015/04/23/show-case/" TargetMode="Externa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keiswork.com/qurandatascienceproject/2015/12/24/quran-data-science-project/" TargetMode="Externa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050314" y="2832397"/>
            <a:ext cx="6886500" cy="21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endParaRPr b="1" dirty="0">
              <a:solidFill>
                <a:srgbClr val="FFFFFF"/>
              </a:solidFill>
            </a:endParaRPr>
          </a:p>
          <a:p>
            <a:pPr lvl="0" algn="r">
              <a:spcBef>
                <a:spcPts val="0"/>
              </a:spcBef>
              <a:buNone/>
            </a:pPr>
            <a:r>
              <a:rPr lang="de" b="1" dirty="0">
                <a:solidFill>
                  <a:srgbClr val="FFFFFF"/>
                </a:solidFill>
              </a:rPr>
              <a:t>Mardhani </a:t>
            </a:r>
            <a:r>
              <a:rPr lang="de" b="1" dirty="0" smtClean="0">
                <a:solidFill>
                  <a:srgbClr val="FFFFFF"/>
                </a:solidFill>
              </a:rPr>
              <a:t>Riasetiawan</a:t>
            </a:r>
            <a:endParaRPr lang="en-US" b="1" dirty="0" smtClean="0">
              <a:solidFill>
                <a:srgbClr val="FFFFFF"/>
              </a:solidFill>
            </a:endParaRPr>
          </a:p>
          <a:p>
            <a:pPr lvl="0" algn="r"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Cloud.wg.ugm.ac.id</a:t>
            </a:r>
            <a:endParaRPr lang="de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Deliveries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de" sz="2400"/>
              <a:t>internet + content + communication in remote area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de" sz="2400"/>
              <a:t>share infrastructures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50" y="2709475"/>
            <a:ext cx="2544650" cy="18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004" y="2709475"/>
            <a:ext cx="2480592" cy="1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91350" y="4568875"/>
            <a:ext cx="1326899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1200"/>
              <a:t>remote area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624050" y="4568875"/>
            <a:ext cx="1326899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200"/>
              <a:t>public space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158500" y="4568875"/>
            <a:ext cx="1961700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200"/>
              <a:t>school and communities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6675" y="2709475"/>
            <a:ext cx="2741675" cy="18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104251"/>
            <a:ext cx="8520599" cy="572699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dirty="0"/>
              <a:t>concepts</a:t>
            </a:r>
          </a:p>
        </p:txBody>
      </p:sp>
      <p:sp>
        <p:nvSpPr>
          <p:cNvPr id="181" name="Shape 181"/>
          <p:cNvSpPr/>
          <p:nvPr/>
        </p:nvSpPr>
        <p:spPr>
          <a:xfrm>
            <a:off x="1716300" y="4139325"/>
            <a:ext cx="5725799" cy="2739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3038425" y="3639662"/>
            <a:ext cx="360600" cy="42449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487937" y="3115300"/>
            <a:ext cx="360600" cy="94769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184525" y="3638625"/>
            <a:ext cx="1512599" cy="4244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976275" y="3638625"/>
            <a:ext cx="360600" cy="424499"/>
          </a:xfrm>
          <a:prstGeom prst="rect">
            <a:avLst/>
          </a:prstGeom>
          <a:solidFill>
            <a:srgbClr val="20124D"/>
          </a:solidFill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6156400" y="3346075"/>
            <a:ext cx="360600" cy="716999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716300" y="3638625"/>
            <a:ext cx="360600" cy="424499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449725" y="2765075"/>
            <a:ext cx="360600" cy="2739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716300" y="3440925"/>
            <a:ext cx="360600" cy="273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2923075" y="3290587"/>
            <a:ext cx="591299" cy="2739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707987" y="3288525"/>
            <a:ext cx="591299" cy="273900"/>
          </a:xfrm>
          <a:prstGeom prst="triangle">
            <a:avLst>
              <a:gd name="adj" fmla="val 50000"/>
            </a:avLst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156400" y="2995925"/>
            <a:ext cx="360600" cy="273900"/>
          </a:xfrm>
          <a:prstGeom prst="triangle">
            <a:avLst>
              <a:gd name="adj" fmla="val 50000"/>
            </a:avLst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6976275" y="3452200"/>
            <a:ext cx="360600" cy="273900"/>
          </a:xfrm>
          <a:prstGeom prst="triangle">
            <a:avLst>
              <a:gd name="adj" fmla="val 50000"/>
            </a:avLst>
          </a:prstGeom>
          <a:solidFill>
            <a:srgbClr val="20124D"/>
          </a:solidFill>
          <a:ln w="9525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4" name="Shape 194"/>
          <p:cNvCxnSpPr>
            <a:stCxn id="195" idx="3"/>
          </p:cNvCxnSpPr>
          <p:nvPr/>
        </p:nvCxnSpPr>
        <p:spPr>
          <a:xfrm rot="-5400000">
            <a:off x="3156975" y="2206925"/>
            <a:ext cx="2251800" cy="982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6" name="Shape 196"/>
          <p:cNvSpPr/>
          <p:nvPr/>
        </p:nvSpPr>
        <p:spPr>
          <a:xfrm rot="-5726330">
            <a:off x="4456624" y="1283625"/>
            <a:ext cx="591300" cy="424500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7" name="Shape 197"/>
          <p:cNvCxnSpPr>
            <a:stCxn id="196" idx="0"/>
            <a:endCxn id="189" idx="0"/>
          </p:cNvCxnSpPr>
          <p:nvPr/>
        </p:nvCxnSpPr>
        <p:spPr>
          <a:xfrm flipH="1">
            <a:off x="1896480" y="1515992"/>
            <a:ext cx="2644500" cy="192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98" name="Shape 198"/>
          <p:cNvCxnSpPr>
            <a:endCxn id="188" idx="4"/>
          </p:cNvCxnSpPr>
          <p:nvPr/>
        </p:nvCxnSpPr>
        <p:spPr>
          <a:xfrm flipH="1">
            <a:off x="2810325" y="1802675"/>
            <a:ext cx="1660500" cy="123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99" name="Shape 199"/>
          <p:cNvCxnSpPr>
            <a:stCxn id="196" idx="1"/>
            <a:endCxn id="190" idx="0"/>
          </p:cNvCxnSpPr>
          <p:nvPr/>
        </p:nvCxnSpPr>
        <p:spPr>
          <a:xfrm flipH="1">
            <a:off x="3218797" y="1790194"/>
            <a:ext cx="1561500" cy="150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00" name="Shape 200"/>
          <p:cNvCxnSpPr>
            <a:stCxn id="196" idx="1"/>
          </p:cNvCxnSpPr>
          <p:nvPr/>
        </p:nvCxnSpPr>
        <p:spPr>
          <a:xfrm>
            <a:off x="4780297" y="1790194"/>
            <a:ext cx="271200" cy="142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5105650" y="1774000"/>
            <a:ext cx="1208700" cy="1220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02" name="Shape 202"/>
          <p:cNvCxnSpPr>
            <a:stCxn id="196" idx="2"/>
          </p:cNvCxnSpPr>
          <p:nvPr/>
        </p:nvCxnSpPr>
        <p:spPr>
          <a:xfrm>
            <a:off x="4963569" y="1475757"/>
            <a:ext cx="2186700" cy="196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95" name="Shape 195"/>
          <p:cNvSpPr/>
          <p:nvPr/>
        </p:nvSpPr>
        <p:spPr>
          <a:xfrm>
            <a:off x="3552525" y="3823925"/>
            <a:ext cx="478500" cy="273900"/>
          </a:xfrm>
          <a:prstGeom prst="snip1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5497925" y="676950"/>
            <a:ext cx="3506399" cy="182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1800">
                <a:solidFill>
                  <a:schemeClr val="dk2"/>
                </a:solidFill>
              </a:rPr>
              <a:t>independent connectivity distribution in remote-small area.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497100" y="4340294"/>
            <a:ext cx="3447000" cy="149099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495638" y="4067706"/>
            <a:ext cx="216900" cy="23099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1135881" y="3782800"/>
            <a:ext cx="216900" cy="516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983040" y="4067706"/>
            <a:ext cx="910499" cy="2309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663752" y="4067706"/>
            <a:ext cx="216900" cy="230999"/>
          </a:xfrm>
          <a:prstGeom prst="rect">
            <a:avLst/>
          </a:prstGeom>
          <a:solidFill>
            <a:srgbClr val="20124D"/>
          </a:solidFill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170164" y="3908437"/>
            <a:ext cx="216900" cy="390299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97100" y="4067706"/>
            <a:ext cx="216900" cy="230999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135881" y="3592132"/>
            <a:ext cx="216900" cy="149099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97100" y="3960075"/>
            <a:ext cx="216900" cy="1490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426194" y="3877106"/>
            <a:ext cx="356099" cy="149099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2298179" y="3877106"/>
            <a:ext cx="356099" cy="149099"/>
          </a:xfrm>
          <a:prstGeom prst="triangle">
            <a:avLst>
              <a:gd name="adj" fmla="val 50000"/>
            </a:avLst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170164" y="3717810"/>
            <a:ext cx="216900" cy="149099"/>
          </a:xfrm>
          <a:prstGeom prst="triangle">
            <a:avLst>
              <a:gd name="adj" fmla="val 50000"/>
            </a:avLst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663752" y="3966213"/>
            <a:ext cx="216900" cy="149099"/>
          </a:xfrm>
          <a:prstGeom prst="triangle">
            <a:avLst>
              <a:gd name="adj" fmla="val 50000"/>
            </a:avLst>
          </a:prstGeom>
          <a:solidFill>
            <a:srgbClr val="20124D"/>
          </a:solidFill>
          <a:ln w="9525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1" name="Shape 221"/>
          <p:cNvCxnSpPr/>
          <p:nvPr/>
        </p:nvCxnSpPr>
        <p:spPr>
          <a:xfrm rot="-5400000">
            <a:off x="1408501" y="3403041"/>
            <a:ext cx="1389899" cy="46889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2" name="Shape 222"/>
          <p:cNvSpPr/>
          <p:nvPr/>
        </p:nvSpPr>
        <p:spPr>
          <a:xfrm rot="-5760624">
            <a:off x="2163724" y="2773484"/>
            <a:ext cx="322234" cy="255351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3" name="Shape 223"/>
          <p:cNvCxnSpPr>
            <a:stCxn id="222" idx="0"/>
            <a:endCxn id="216" idx="0"/>
          </p:cNvCxnSpPr>
          <p:nvPr/>
        </p:nvCxnSpPr>
        <p:spPr>
          <a:xfrm flipH="1">
            <a:off x="605536" y="2912112"/>
            <a:ext cx="1592099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/>
          <p:nvPr/>
        </p:nvCxnSpPr>
        <p:spPr>
          <a:xfrm flipH="1">
            <a:off x="1452336" y="3068282"/>
            <a:ext cx="703200" cy="7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>
            <a:stCxn id="222" idx="1"/>
          </p:cNvCxnSpPr>
          <p:nvPr/>
        </p:nvCxnSpPr>
        <p:spPr>
          <a:xfrm flipH="1">
            <a:off x="1712912" y="3061392"/>
            <a:ext cx="628800" cy="816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6" name="Shape 226"/>
          <p:cNvCxnSpPr>
            <a:stCxn id="222" idx="1"/>
          </p:cNvCxnSpPr>
          <p:nvPr/>
        </p:nvCxnSpPr>
        <p:spPr>
          <a:xfrm>
            <a:off x="2341712" y="3061392"/>
            <a:ext cx="163200" cy="774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2537583" y="3052576"/>
            <a:ext cx="727799" cy="664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8" name="Shape 228"/>
          <p:cNvCxnSpPr>
            <a:stCxn id="222" idx="2"/>
          </p:cNvCxnSpPr>
          <p:nvPr/>
        </p:nvCxnSpPr>
        <p:spPr>
          <a:xfrm>
            <a:off x="2452047" y="2890208"/>
            <a:ext cx="1316400" cy="10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29" name="Shape 229"/>
          <p:cNvSpPr/>
          <p:nvPr/>
        </p:nvSpPr>
        <p:spPr>
          <a:xfrm>
            <a:off x="4976325" y="4370557"/>
            <a:ext cx="3447000" cy="149099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974863" y="4097968"/>
            <a:ext cx="216900" cy="23099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615107" y="3813062"/>
            <a:ext cx="216900" cy="516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462265" y="4097968"/>
            <a:ext cx="910499" cy="2309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8142977" y="4097968"/>
            <a:ext cx="216900" cy="230999"/>
          </a:xfrm>
          <a:prstGeom prst="rect">
            <a:avLst/>
          </a:prstGeom>
          <a:solidFill>
            <a:srgbClr val="20124D"/>
          </a:solidFill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649389" y="3938700"/>
            <a:ext cx="216900" cy="390299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4976325" y="4097968"/>
            <a:ext cx="216900" cy="230999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5615107" y="3622394"/>
            <a:ext cx="216900" cy="149099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976325" y="3990337"/>
            <a:ext cx="216900" cy="1490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5905419" y="3907369"/>
            <a:ext cx="356099" cy="149099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6777404" y="3907369"/>
            <a:ext cx="356099" cy="149099"/>
          </a:xfrm>
          <a:prstGeom prst="triangle">
            <a:avLst>
              <a:gd name="adj" fmla="val 50000"/>
            </a:avLst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649389" y="3748073"/>
            <a:ext cx="216900" cy="149099"/>
          </a:xfrm>
          <a:prstGeom prst="triangle">
            <a:avLst>
              <a:gd name="adj" fmla="val 50000"/>
            </a:avLst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142977" y="3996476"/>
            <a:ext cx="216900" cy="149099"/>
          </a:xfrm>
          <a:prstGeom prst="triangle">
            <a:avLst>
              <a:gd name="adj" fmla="val 50000"/>
            </a:avLst>
          </a:prstGeom>
          <a:solidFill>
            <a:srgbClr val="20124D"/>
          </a:solidFill>
          <a:ln w="9525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2" name="Shape 242"/>
          <p:cNvCxnSpPr/>
          <p:nvPr/>
        </p:nvCxnSpPr>
        <p:spPr>
          <a:xfrm rot="-5400000">
            <a:off x="5887726" y="3433304"/>
            <a:ext cx="1389899" cy="46889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3" name="Shape 243"/>
          <p:cNvSpPr/>
          <p:nvPr/>
        </p:nvSpPr>
        <p:spPr>
          <a:xfrm rot="-5760624">
            <a:off x="6642949" y="2803747"/>
            <a:ext cx="322234" cy="255351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4" name="Shape 244"/>
          <p:cNvCxnSpPr>
            <a:stCxn id="243" idx="0"/>
            <a:endCxn id="237" idx="0"/>
          </p:cNvCxnSpPr>
          <p:nvPr/>
        </p:nvCxnSpPr>
        <p:spPr>
          <a:xfrm flipH="1">
            <a:off x="5084761" y="2942375"/>
            <a:ext cx="15921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5" name="Shape 245"/>
          <p:cNvCxnSpPr/>
          <p:nvPr/>
        </p:nvCxnSpPr>
        <p:spPr>
          <a:xfrm flipH="1">
            <a:off x="5931561" y="3098545"/>
            <a:ext cx="703200" cy="7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6" name="Shape 246"/>
          <p:cNvCxnSpPr>
            <a:stCxn id="243" idx="1"/>
          </p:cNvCxnSpPr>
          <p:nvPr/>
        </p:nvCxnSpPr>
        <p:spPr>
          <a:xfrm flipH="1">
            <a:off x="6192137" y="3091654"/>
            <a:ext cx="628800" cy="816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7" name="Shape 247"/>
          <p:cNvCxnSpPr>
            <a:stCxn id="243" idx="1"/>
          </p:cNvCxnSpPr>
          <p:nvPr/>
        </p:nvCxnSpPr>
        <p:spPr>
          <a:xfrm>
            <a:off x="6820937" y="3091654"/>
            <a:ext cx="163200" cy="774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/>
          <p:nvPr/>
        </p:nvCxnSpPr>
        <p:spPr>
          <a:xfrm>
            <a:off x="7016808" y="3082838"/>
            <a:ext cx="727799" cy="664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>
            <a:stCxn id="243" idx="2"/>
          </p:cNvCxnSpPr>
          <p:nvPr/>
        </p:nvCxnSpPr>
        <p:spPr>
          <a:xfrm>
            <a:off x="6931271" y="2920470"/>
            <a:ext cx="1316400" cy="10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50" name="Shape 250"/>
          <p:cNvSpPr/>
          <p:nvPr/>
        </p:nvSpPr>
        <p:spPr>
          <a:xfrm>
            <a:off x="5231950" y="2055345"/>
            <a:ext cx="3447000" cy="149099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6230488" y="1782756"/>
            <a:ext cx="216900" cy="23099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870732" y="1497850"/>
            <a:ext cx="216900" cy="516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6717890" y="1782756"/>
            <a:ext cx="910499" cy="2309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398602" y="1782756"/>
            <a:ext cx="216900" cy="230999"/>
          </a:xfrm>
          <a:prstGeom prst="rect">
            <a:avLst/>
          </a:prstGeom>
          <a:solidFill>
            <a:srgbClr val="20124D"/>
          </a:solidFill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905014" y="1623487"/>
            <a:ext cx="216900" cy="390299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231950" y="1782756"/>
            <a:ext cx="216900" cy="230999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5870732" y="1307182"/>
            <a:ext cx="216900" cy="149099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231950" y="1675125"/>
            <a:ext cx="216900" cy="1490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6161044" y="1592156"/>
            <a:ext cx="356099" cy="149099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033029" y="1592156"/>
            <a:ext cx="356099" cy="149099"/>
          </a:xfrm>
          <a:prstGeom prst="triangle">
            <a:avLst>
              <a:gd name="adj" fmla="val 50000"/>
            </a:avLst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7905014" y="1432860"/>
            <a:ext cx="216900" cy="149099"/>
          </a:xfrm>
          <a:prstGeom prst="triangle">
            <a:avLst>
              <a:gd name="adj" fmla="val 50000"/>
            </a:avLst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8398602" y="1681263"/>
            <a:ext cx="216900" cy="149099"/>
          </a:xfrm>
          <a:prstGeom prst="triangle">
            <a:avLst>
              <a:gd name="adj" fmla="val 50000"/>
            </a:avLst>
          </a:prstGeom>
          <a:solidFill>
            <a:srgbClr val="20124D"/>
          </a:solidFill>
          <a:ln w="9525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3" name="Shape 263"/>
          <p:cNvCxnSpPr/>
          <p:nvPr/>
        </p:nvCxnSpPr>
        <p:spPr>
          <a:xfrm rot="-5400000">
            <a:off x="6143351" y="1118092"/>
            <a:ext cx="1389899" cy="46889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4" name="Shape 264"/>
          <p:cNvSpPr/>
          <p:nvPr/>
        </p:nvSpPr>
        <p:spPr>
          <a:xfrm rot="-5760624">
            <a:off x="6898574" y="488534"/>
            <a:ext cx="322234" cy="255351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5" name="Shape 265"/>
          <p:cNvCxnSpPr>
            <a:stCxn id="264" idx="0"/>
            <a:endCxn id="258" idx="0"/>
          </p:cNvCxnSpPr>
          <p:nvPr/>
        </p:nvCxnSpPr>
        <p:spPr>
          <a:xfrm flipH="1">
            <a:off x="5340386" y="627163"/>
            <a:ext cx="15921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66" name="Shape 266"/>
          <p:cNvCxnSpPr/>
          <p:nvPr/>
        </p:nvCxnSpPr>
        <p:spPr>
          <a:xfrm flipH="1">
            <a:off x="6187186" y="783332"/>
            <a:ext cx="703200" cy="7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67" name="Shape 267"/>
          <p:cNvCxnSpPr>
            <a:stCxn id="264" idx="1"/>
          </p:cNvCxnSpPr>
          <p:nvPr/>
        </p:nvCxnSpPr>
        <p:spPr>
          <a:xfrm flipH="1">
            <a:off x="6447762" y="776442"/>
            <a:ext cx="6288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68" name="Shape 268"/>
          <p:cNvCxnSpPr>
            <a:stCxn id="264" idx="1"/>
          </p:cNvCxnSpPr>
          <p:nvPr/>
        </p:nvCxnSpPr>
        <p:spPr>
          <a:xfrm>
            <a:off x="7076562" y="776442"/>
            <a:ext cx="163200" cy="77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69" name="Shape 269"/>
          <p:cNvCxnSpPr/>
          <p:nvPr/>
        </p:nvCxnSpPr>
        <p:spPr>
          <a:xfrm>
            <a:off x="7272433" y="767626"/>
            <a:ext cx="727799" cy="664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70" name="Shape 270"/>
          <p:cNvCxnSpPr>
            <a:stCxn id="264" idx="2"/>
          </p:cNvCxnSpPr>
          <p:nvPr/>
        </p:nvCxnSpPr>
        <p:spPr>
          <a:xfrm>
            <a:off x="7186896" y="605258"/>
            <a:ext cx="1316400" cy="10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71" name="Shape 271"/>
          <p:cNvCxnSpPr>
            <a:stCxn id="272" idx="3"/>
            <a:endCxn id="243" idx="3"/>
          </p:cNvCxnSpPr>
          <p:nvPr/>
        </p:nvCxnSpPr>
        <p:spPr>
          <a:xfrm rot="10800000" flipH="1">
            <a:off x="2460296" y="2771191"/>
            <a:ext cx="4326900" cy="12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Dot"/>
            <a:round/>
            <a:headEnd type="none" w="lg" len="lg"/>
            <a:tailEnd type="none" w="lg" len="lg"/>
          </a:ln>
        </p:spPr>
      </p:cxnSp>
      <p:cxnSp>
        <p:nvCxnSpPr>
          <p:cNvPr id="273" name="Shape 273"/>
          <p:cNvCxnSpPr>
            <a:stCxn id="243" idx="3"/>
            <a:endCxn id="264" idx="2"/>
          </p:cNvCxnSpPr>
          <p:nvPr/>
        </p:nvCxnSpPr>
        <p:spPr>
          <a:xfrm rot="10800000" flipH="1">
            <a:off x="6787196" y="605191"/>
            <a:ext cx="399600" cy="216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Dot"/>
            <a:round/>
            <a:headEnd type="none" w="lg" len="lg"/>
            <a:tailEnd type="none" w="lg" len="lg"/>
          </a:ln>
        </p:spPr>
      </p:cxn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642225" y="171300"/>
            <a:ext cx="8520599" cy="572699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skynetworks</a:t>
            </a:r>
          </a:p>
        </p:txBody>
      </p:sp>
      <p:pic>
        <p:nvPicPr>
          <p:cNvPr id="275" name="Shape 275" descr="lo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450" y="518602"/>
            <a:ext cx="954000" cy="975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Shape 276"/>
          <p:cNvCxnSpPr/>
          <p:nvPr/>
        </p:nvCxnSpPr>
        <p:spPr>
          <a:xfrm rot="10800000" flipH="1">
            <a:off x="2041150" y="518675"/>
            <a:ext cx="4864199" cy="691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77" name="Shape 277"/>
          <p:cNvSpPr txBox="1"/>
          <p:nvPr/>
        </p:nvSpPr>
        <p:spPr>
          <a:xfrm>
            <a:off x="5654400" y="4527500"/>
            <a:ext cx="22154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de" sz="1200">
                <a:solidFill>
                  <a:srgbClr val="783F04"/>
                </a:solidFill>
              </a:rPr>
              <a:t>independent network area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809775" y="2214200"/>
            <a:ext cx="22154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783F04"/>
                </a:solidFill>
              </a:rPr>
              <a:t>loon distribution area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995700" y="4490425"/>
            <a:ext cx="22154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783F04"/>
                </a:solidFill>
              </a:rPr>
              <a:t>mobile distribution area</a:t>
            </a:r>
          </a:p>
        </p:txBody>
      </p:sp>
      <p:cxnSp>
        <p:nvCxnSpPr>
          <p:cNvPr id="280" name="Shape 280"/>
          <p:cNvCxnSpPr>
            <a:stCxn id="275" idx="2"/>
            <a:endCxn id="222" idx="3"/>
          </p:cNvCxnSpPr>
          <p:nvPr/>
        </p:nvCxnSpPr>
        <p:spPr>
          <a:xfrm>
            <a:off x="1555450" y="1494301"/>
            <a:ext cx="752400" cy="124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 rot="-5400000">
            <a:off x="4283550" y="677875"/>
            <a:ext cx="1110549" cy="836499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4420625" y="1947075"/>
            <a:ext cx="836400" cy="1007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4564775" y="2047875"/>
            <a:ext cx="548099" cy="230699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89" name="Shape 289"/>
          <p:cNvCxnSpPr>
            <a:stCxn id="286" idx="1"/>
            <a:endCxn id="287" idx="0"/>
          </p:cNvCxnSpPr>
          <p:nvPr/>
        </p:nvCxnSpPr>
        <p:spPr>
          <a:xfrm>
            <a:off x="4838824" y="165140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0" name="Shape 290"/>
          <p:cNvCxnSpPr>
            <a:endCxn id="287" idx="3"/>
          </p:cNvCxnSpPr>
          <p:nvPr/>
        </p:nvCxnSpPr>
        <p:spPr>
          <a:xfrm>
            <a:off x="5257025" y="1457774"/>
            <a:ext cx="0" cy="539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1" name="Shape 291"/>
          <p:cNvCxnSpPr/>
          <p:nvPr/>
        </p:nvCxnSpPr>
        <p:spPr>
          <a:xfrm>
            <a:off x="4420625" y="1457775"/>
            <a:ext cx="0" cy="53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2" name="Shape 292"/>
          <p:cNvCxnSpPr>
            <a:stCxn id="288" idx="2"/>
          </p:cNvCxnSpPr>
          <p:nvPr/>
        </p:nvCxnSpPr>
        <p:spPr>
          <a:xfrm rot="5400000">
            <a:off x="3133324" y="3154874"/>
            <a:ext cx="2581799" cy="829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3" name="Shape 293"/>
          <p:cNvSpPr txBox="1"/>
          <p:nvPr/>
        </p:nvSpPr>
        <p:spPr>
          <a:xfrm>
            <a:off x="5257025" y="1017725"/>
            <a:ext cx="10166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1100"/>
              <a:t>Baloon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5660900" y="1579250"/>
            <a:ext cx="17957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100"/>
              <a:t>solar paper panel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749325" y="2140775"/>
            <a:ext cx="1894800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100"/>
              <a:t>powerbank, mini router &amp; wireless</a:t>
            </a:r>
          </a:p>
        </p:txBody>
      </p:sp>
      <p:cxnSp>
        <p:nvCxnSpPr>
          <p:cNvPr id="296" name="Shape 296"/>
          <p:cNvCxnSpPr>
            <a:stCxn id="287" idx="3"/>
            <a:endCxn id="294" idx="1"/>
          </p:cNvCxnSpPr>
          <p:nvPr/>
        </p:nvCxnSpPr>
        <p:spPr>
          <a:xfrm rot="10800000" flipH="1">
            <a:off x="5257025" y="1799174"/>
            <a:ext cx="403800" cy="198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7" name="Shape 297"/>
          <p:cNvCxnSpPr>
            <a:stCxn id="288" idx="3"/>
            <a:endCxn id="295" idx="1"/>
          </p:cNvCxnSpPr>
          <p:nvPr/>
        </p:nvCxnSpPr>
        <p:spPr>
          <a:xfrm>
            <a:off x="5112874" y="2163224"/>
            <a:ext cx="636600" cy="19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5396925" y="3349425"/>
            <a:ext cx="14681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100"/>
              <a:t>safety wire &amp; backup access</a:t>
            </a:r>
          </a:p>
        </p:txBody>
      </p:sp>
      <p:cxnSp>
        <p:nvCxnSpPr>
          <p:cNvPr id="299" name="Shape 299"/>
          <p:cNvCxnSpPr>
            <a:endCxn id="298" idx="1"/>
          </p:cNvCxnSpPr>
          <p:nvPr/>
        </p:nvCxnSpPr>
        <p:spPr>
          <a:xfrm>
            <a:off x="4564725" y="3308774"/>
            <a:ext cx="832200" cy="260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/>
          <p:nvPr/>
        </p:nvSpPr>
        <p:spPr>
          <a:xfrm>
            <a:off x="4009625" y="4599675"/>
            <a:ext cx="1016699" cy="440099"/>
          </a:xfrm>
          <a:prstGeom prst="snip1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5112875" y="4517325"/>
            <a:ext cx="14681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100"/>
              <a:t>mini &amp; mobile data center</a:t>
            </a:r>
          </a:p>
        </p:txBody>
      </p:sp>
      <p:sp>
        <p:nvSpPr>
          <p:cNvPr id="302" name="Shape 302"/>
          <p:cNvSpPr/>
          <p:nvPr/>
        </p:nvSpPr>
        <p:spPr>
          <a:xfrm rot="-5400000">
            <a:off x="1235550" y="1668475"/>
            <a:ext cx="1110549" cy="836499"/>
          </a:xfrm>
          <a:prstGeom prst="flowChartDisplay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372625" y="2937675"/>
            <a:ext cx="836400" cy="100799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1516775" y="3038475"/>
            <a:ext cx="548099" cy="230699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05" name="Shape 305"/>
          <p:cNvCxnSpPr>
            <a:stCxn id="302" idx="1"/>
            <a:endCxn id="303" idx="0"/>
          </p:cNvCxnSpPr>
          <p:nvPr/>
        </p:nvCxnSpPr>
        <p:spPr>
          <a:xfrm>
            <a:off x="1790824" y="2642000"/>
            <a:ext cx="0" cy="295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6" name="Shape 306"/>
          <p:cNvCxnSpPr>
            <a:endCxn id="303" idx="3"/>
          </p:cNvCxnSpPr>
          <p:nvPr/>
        </p:nvCxnSpPr>
        <p:spPr>
          <a:xfrm>
            <a:off x="2209025" y="2448374"/>
            <a:ext cx="0" cy="53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7" name="Shape 307"/>
          <p:cNvCxnSpPr/>
          <p:nvPr/>
        </p:nvCxnSpPr>
        <p:spPr>
          <a:xfrm>
            <a:off x="1372625" y="2448375"/>
            <a:ext cx="0" cy="53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8" name="Shape 308"/>
          <p:cNvCxnSpPr>
            <a:stCxn id="304" idx="2"/>
          </p:cNvCxnSpPr>
          <p:nvPr/>
        </p:nvCxnSpPr>
        <p:spPr>
          <a:xfrm rot="5400000">
            <a:off x="590074" y="3803924"/>
            <a:ext cx="1735499" cy="666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9" name="Shape 309"/>
          <p:cNvCxnSpPr>
            <a:stCxn id="304" idx="3"/>
            <a:endCxn id="288" idx="1"/>
          </p:cNvCxnSpPr>
          <p:nvPr/>
        </p:nvCxnSpPr>
        <p:spPr>
          <a:xfrm rot="10800000" flipH="1">
            <a:off x="2064874" y="2163224"/>
            <a:ext cx="2499900" cy="99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2580750" y="1678275"/>
            <a:ext cx="14681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100"/>
              <a:t>opensky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specification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33650" y="1283600"/>
            <a:ext cx="7730700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Balon</a:t>
            </a:r>
          </a:p>
          <a:p>
            <a:pPr lvl="0" rtl="0">
              <a:spcBef>
                <a:spcPts val="0"/>
              </a:spcBef>
              <a:buNone/>
            </a:pPr>
            <a:r>
              <a:rPr lang="de"/>
              <a:t>	at least 30 days capabilities to up in the air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de"/>
              <a:t>Network &amp; Access Tools</a:t>
            </a:r>
          </a:p>
          <a:p>
            <a:pPr lvl="0" rtl="0">
              <a:spcBef>
                <a:spcPts val="0"/>
              </a:spcBef>
              <a:buNone/>
            </a:pPr>
            <a:r>
              <a:rPr lang="de"/>
              <a:t>	single board router computer</a:t>
            </a:r>
          </a:p>
          <a:p>
            <a:pPr lvl="0" rtl="0">
              <a:spcBef>
                <a:spcPts val="0"/>
              </a:spcBef>
              <a:buNone/>
            </a:pPr>
            <a:r>
              <a:rPr lang="de"/>
              <a:t>	power bank</a:t>
            </a:r>
          </a:p>
          <a:p>
            <a:pPr lvl="0" rtl="0">
              <a:spcBef>
                <a:spcPts val="0"/>
              </a:spcBef>
              <a:buNone/>
            </a:pPr>
            <a:r>
              <a:rPr lang="de"/>
              <a:t>	wireless devices</a:t>
            </a:r>
          </a:p>
          <a:p>
            <a:pPr lvl="0" rtl="0">
              <a:spcBef>
                <a:spcPts val="0"/>
              </a:spcBef>
              <a:buNone/>
            </a:pPr>
            <a:r>
              <a:rPr lang="de"/>
              <a:t>	backup link to base station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de"/>
              <a:t>Solar paper panel for generating the power</a:t>
            </a:r>
          </a:p>
        </p:txBody>
      </p:sp>
      <p:sp>
        <p:nvSpPr>
          <p:cNvPr id="317" name="Shape 317"/>
          <p:cNvSpPr/>
          <p:nvPr/>
        </p:nvSpPr>
        <p:spPr>
          <a:xfrm rot="-5400000">
            <a:off x="6504650" y="1024000"/>
            <a:ext cx="1110549" cy="836499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335125" y="3374350"/>
            <a:ext cx="1449600" cy="8082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461375" y="3851000"/>
            <a:ext cx="490499" cy="3030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1000">
                <a:solidFill>
                  <a:schemeClr val="lt1"/>
                </a:solidFill>
              </a:rPr>
              <a:t>SBC</a:t>
            </a:r>
          </a:p>
        </p:txBody>
      </p:sp>
      <p:sp>
        <p:nvSpPr>
          <p:cNvPr id="320" name="Shape 320"/>
          <p:cNvSpPr/>
          <p:nvPr/>
        </p:nvSpPr>
        <p:spPr>
          <a:xfrm rot="5400000">
            <a:off x="7147400" y="3626949"/>
            <a:ext cx="490499" cy="3030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800">
                <a:solidFill>
                  <a:schemeClr val="lt1"/>
                </a:solidFill>
              </a:rPr>
              <a:t>power</a:t>
            </a:r>
          </a:p>
        </p:txBody>
      </p:sp>
      <p:sp>
        <p:nvSpPr>
          <p:cNvPr id="321" name="Shape 321"/>
          <p:cNvSpPr/>
          <p:nvPr/>
        </p:nvSpPr>
        <p:spPr>
          <a:xfrm>
            <a:off x="6641675" y="2635537"/>
            <a:ext cx="836400" cy="1007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2" name="Shape 322"/>
          <p:cNvCxnSpPr>
            <a:stCxn id="321" idx="3"/>
            <a:endCxn id="320" idx="1"/>
          </p:cNvCxnSpPr>
          <p:nvPr/>
        </p:nvCxnSpPr>
        <p:spPr>
          <a:xfrm flipH="1">
            <a:off x="7392575" y="2685937"/>
            <a:ext cx="85500" cy="847200"/>
          </a:xfrm>
          <a:prstGeom prst="curvedConnector4">
            <a:avLst>
              <a:gd name="adj1" fmla="val -278509"/>
              <a:gd name="adj2" fmla="val 5297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3" name="Shape 323"/>
          <p:cNvCxnSpPr>
            <a:stCxn id="320" idx="2"/>
            <a:endCxn id="319" idx="3"/>
          </p:cNvCxnSpPr>
          <p:nvPr/>
        </p:nvCxnSpPr>
        <p:spPr>
          <a:xfrm flipH="1">
            <a:off x="6951949" y="3778449"/>
            <a:ext cx="289200" cy="22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4" name="Shape 324"/>
          <p:cNvSpPr/>
          <p:nvPr/>
        </p:nvSpPr>
        <p:spPr>
          <a:xfrm>
            <a:off x="5799950" y="4332000"/>
            <a:ext cx="324299" cy="303000"/>
          </a:xfrm>
          <a:prstGeom prst="flowChartSummingJunction">
            <a:avLst/>
          </a:prstGeom>
          <a:solidFill>
            <a:srgbClr val="4A86E8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5" name="Shape 325"/>
          <p:cNvCxnSpPr>
            <a:stCxn id="319" idx="1"/>
            <a:endCxn id="324" idx="0"/>
          </p:cNvCxnSpPr>
          <p:nvPr/>
        </p:nvCxnSpPr>
        <p:spPr>
          <a:xfrm flipH="1">
            <a:off x="5962175" y="4002500"/>
            <a:ext cx="499200" cy="329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6" name="Shape 326"/>
          <p:cNvCxnSpPr>
            <a:stCxn id="319" idx="2"/>
          </p:cNvCxnSpPr>
          <p:nvPr/>
        </p:nvCxnSpPr>
        <p:spPr>
          <a:xfrm rot="-5400000" flipH="1">
            <a:off x="6562474" y="4298150"/>
            <a:ext cx="1052700" cy="764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7" name="Shape 327"/>
          <p:cNvSpPr txBox="1"/>
          <p:nvPr/>
        </p:nvSpPr>
        <p:spPr>
          <a:xfrm>
            <a:off x="7629625" y="4817175"/>
            <a:ext cx="7730700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1000"/>
              <a:t>backup link</a:t>
            </a:r>
          </a:p>
        </p:txBody>
      </p:sp>
      <p:cxnSp>
        <p:nvCxnSpPr>
          <p:cNvPr id="328" name="Shape 328"/>
          <p:cNvCxnSpPr/>
          <p:nvPr/>
        </p:nvCxnSpPr>
        <p:spPr>
          <a:xfrm>
            <a:off x="6071950" y="1745150"/>
            <a:ext cx="634500" cy="6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329" name="Shape 329"/>
          <p:cNvCxnSpPr/>
          <p:nvPr/>
        </p:nvCxnSpPr>
        <p:spPr>
          <a:xfrm>
            <a:off x="6389250" y="1701875"/>
            <a:ext cx="548099" cy="69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330" name="Shape 330"/>
          <p:cNvCxnSpPr/>
          <p:nvPr/>
        </p:nvCxnSpPr>
        <p:spPr>
          <a:xfrm flipH="1">
            <a:off x="7196925" y="1730725"/>
            <a:ext cx="562500" cy="6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331" name="Shape 331"/>
          <p:cNvCxnSpPr>
            <a:stCxn id="316" idx="3"/>
          </p:cNvCxnSpPr>
          <p:nvPr/>
        </p:nvCxnSpPr>
        <p:spPr>
          <a:xfrm flipH="1">
            <a:off x="7398850" y="1734499"/>
            <a:ext cx="865500" cy="6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332" name="Shape 332"/>
          <p:cNvSpPr/>
          <p:nvPr/>
        </p:nvSpPr>
        <p:spPr>
          <a:xfrm>
            <a:off x="5688975" y="3230200"/>
            <a:ext cx="324299" cy="303000"/>
          </a:xfrm>
          <a:prstGeom prst="flowChartSummingJunction">
            <a:avLst/>
          </a:prstGeom>
          <a:solidFill>
            <a:srgbClr val="4A86E8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3" name="Shape 333"/>
          <p:cNvCxnSpPr>
            <a:stCxn id="332" idx="6"/>
            <a:endCxn id="319" idx="0"/>
          </p:cNvCxnSpPr>
          <p:nvPr/>
        </p:nvCxnSpPr>
        <p:spPr>
          <a:xfrm>
            <a:off x="6013274" y="3381700"/>
            <a:ext cx="693299" cy="46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4" name="Shape 334"/>
          <p:cNvSpPr txBox="1"/>
          <p:nvPr/>
        </p:nvSpPr>
        <p:spPr>
          <a:xfrm>
            <a:off x="5596675" y="2927175"/>
            <a:ext cx="938399" cy="3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900"/>
              <a:t>receiver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609625" y="4684525"/>
            <a:ext cx="938399" cy="3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900"/>
              <a:t>broadcaster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/>
              <a:t>Tokenisasi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Lahan</a:t>
            </a:r>
            <a:endParaRPr lang="en-US" sz="4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based processing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6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Lahan Gambut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879" y="1308175"/>
            <a:ext cx="3652282" cy="282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825" y="1376099"/>
            <a:ext cx="4261566" cy="216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825" y="2798649"/>
            <a:ext cx="4261566" cy="196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06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Dimensional approach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465575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/>
              <a:t>Lahan dibagi dalam dimensi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Setiap dimensi memiliki ukuran bervariasi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Dimensi memiliki nilai/value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Value ⇒ Rupiah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Petani bisa memiliki satu atau lebih dimensi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902" y="1498201"/>
            <a:ext cx="5251495" cy="3167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Shape 312"/>
          <p:cNvCxnSpPr/>
          <p:nvPr/>
        </p:nvCxnSpPr>
        <p:spPr>
          <a:xfrm flipH="1">
            <a:off x="6950800" y="2278525"/>
            <a:ext cx="932700" cy="2307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flipH="1">
            <a:off x="7104800" y="2278525"/>
            <a:ext cx="855600" cy="2297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4" name="Shape 314"/>
          <p:cNvCxnSpPr/>
          <p:nvPr/>
        </p:nvCxnSpPr>
        <p:spPr>
          <a:xfrm flipH="1">
            <a:off x="7266675" y="2259300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5" name="Shape 315"/>
          <p:cNvCxnSpPr/>
          <p:nvPr/>
        </p:nvCxnSpPr>
        <p:spPr>
          <a:xfrm flipH="1">
            <a:off x="7371975" y="2259300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6" name="Shape 316"/>
          <p:cNvCxnSpPr/>
          <p:nvPr/>
        </p:nvCxnSpPr>
        <p:spPr>
          <a:xfrm flipH="1">
            <a:off x="7504175" y="2259300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7" name="Shape 317"/>
          <p:cNvCxnSpPr/>
          <p:nvPr/>
        </p:nvCxnSpPr>
        <p:spPr>
          <a:xfrm flipH="1">
            <a:off x="7618125" y="229367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7741700" y="229367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9" name="Shape 319"/>
          <p:cNvCxnSpPr/>
          <p:nvPr/>
        </p:nvCxnSpPr>
        <p:spPr>
          <a:xfrm flipH="1">
            <a:off x="7836400" y="229367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0" name="Shape 320"/>
          <p:cNvCxnSpPr/>
          <p:nvPr/>
        </p:nvCxnSpPr>
        <p:spPr>
          <a:xfrm flipH="1">
            <a:off x="7960400" y="229367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1" name="Shape 321"/>
          <p:cNvCxnSpPr/>
          <p:nvPr/>
        </p:nvCxnSpPr>
        <p:spPr>
          <a:xfrm flipH="1">
            <a:off x="8075775" y="229367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2" name="Shape 322"/>
          <p:cNvCxnSpPr/>
          <p:nvPr/>
        </p:nvCxnSpPr>
        <p:spPr>
          <a:xfrm flipH="1">
            <a:off x="8181075" y="230882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3" name="Shape 323"/>
          <p:cNvCxnSpPr/>
          <p:nvPr/>
        </p:nvCxnSpPr>
        <p:spPr>
          <a:xfrm flipH="1">
            <a:off x="8313275" y="230882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4" name="Shape 324"/>
          <p:cNvCxnSpPr/>
          <p:nvPr/>
        </p:nvCxnSpPr>
        <p:spPr>
          <a:xfrm flipH="1">
            <a:off x="8427225" y="2259300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5" name="Shape 325"/>
          <p:cNvCxnSpPr/>
          <p:nvPr/>
        </p:nvCxnSpPr>
        <p:spPr>
          <a:xfrm flipH="1">
            <a:off x="8550800" y="2308825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6" name="Shape 326"/>
          <p:cNvCxnSpPr/>
          <p:nvPr/>
        </p:nvCxnSpPr>
        <p:spPr>
          <a:xfrm flipH="1">
            <a:off x="8722400" y="2259300"/>
            <a:ext cx="809100" cy="227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7" name="Shape 327"/>
          <p:cNvCxnSpPr/>
          <p:nvPr/>
        </p:nvCxnSpPr>
        <p:spPr>
          <a:xfrm rot="10800000" flipH="1">
            <a:off x="7845050" y="23650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8" name="Shape 328"/>
          <p:cNvCxnSpPr/>
          <p:nvPr/>
        </p:nvCxnSpPr>
        <p:spPr>
          <a:xfrm rot="10800000" flipH="1">
            <a:off x="7768850" y="25174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9" name="Shape 329"/>
          <p:cNvCxnSpPr/>
          <p:nvPr/>
        </p:nvCxnSpPr>
        <p:spPr>
          <a:xfrm rot="10800000" flipH="1">
            <a:off x="7692650" y="26698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0" name="Shape 330"/>
          <p:cNvCxnSpPr/>
          <p:nvPr/>
        </p:nvCxnSpPr>
        <p:spPr>
          <a:xfrm rot="10800000" flipH="1">
            <a:off x="7616450" y="28222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1" name="Shape 331"/>
          <p:cNvCxnSpPr/>
          <p:nvPr/>
        </p:nvCxnSpPr>
        <p:spPr>
          <a:xfrm rot="10800000" flipH="1">
            <a:off x="7540250" y="29746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2" name="Shape 332"/>
          <p:cNvCxnSpPr/>
          <p:nvPr/>
        </p:nvCxnSpPr>
        <p:spPr>
          <a:xfrm rot="10800000" flipH="1">
            <a:off x="7540250" y="31270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3" name="Shape 333"/>
          <p:cNvCxnSpPr/>
          <p:nvPr/>
        </p:nvCxnSpPr>
        <p:spPr>
          <a:xfrm rot="10800000" flipH="1">
            <a:off x="7464050" y="32794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4" name="Shape 334"/>
          <p:cNvCxnSpPr/>
          <p:nvPr/>
        </p:nvCxnSpPr>
        <p:spPr>
          <a:xfrm rot="10800000" flipH="1">
            <a:off x="7387850" y="34318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5" name="Shape 335"/>
          <p:cNvCxnSpPr/>
          <p:nvPr/>
        </p:nvCxnSpPr>
        <p:spPr>
          <a:xfrm rot="10800000" flipH="1">
            <a:off x="7311650" y="35842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6" name="Shape 336"/>
          <p:cNvCxnSpPr/>
          <p:nvPr/>
        </p:nvCxnSpPr>
        <p:spPr>
          <a:xfrm rot="10800000" flipH="1">
            <a:off x="7235450" y="37366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7" name="Shape 337"/>
          <p:cNvCxnSpPr/>
          <p:nvPr/>
        </p:nvCxnSpPr>
        <p:spPr>
          <a:xfrm rot="10800000" flipH="1">
            <a:off x="7159250" y="38890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8" name="Shape 338"/>
          <p:cNvCxnSpPr/>
          <p:nvPr/>
        </p:nvCxnSpPr>
        <p:spPr>
          <a:xfrm rot="10800000" flipH="1">
            <a:off x="7083050" y="40414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9" name="Shape 339"/>
          <p:cNvCxnSpPr/>
          <p:nvPr/>
        </p:nvCxnSpPr>
        <p:spPr>
          <a:xfrm rot="10800000" flipH="1">
            <a:off x="7083050" y="41938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0" name="Shape 340"/>
          <p:cNvCxnSpPr/>
          <p:nvPr/>
        </p:nvCxnSpPr>
        <p:spPr>
          <a:xfrm rot="10800000" flipH="1">
            <a:off x="7006850" y="4346275"/>
            <a:ext cx="1788300" cy="1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91951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1-18 at 11.5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1" y="2033878"/>
            <a:ext cx="2648351" cy="2534997"/>
          </a:xfrm>
          <a:prstGeom prst="rect">
            <a:avLst/>
          </a:prstGeom>
        </p:spPr>
      </p:pic>
      <p:sp>
        <p:nvSpPr>
          <p:cNvPr id="5" name="Shape 318"/>
          <p:cNvSpPr/>
          <p:nvPr/>
        </p:nvSpPr>
        <p:spPr>
          <a:xfrm>
            <a:off x="2112856" y="2239155"/>
            <a:ext cx="701750" cy="37966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err="1" smtClean="0"/>
              <a:t>IoT</a:t>
            </a:r>
            <a:endParaRPr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70196" y="2618816"/>
            <a:ext cx="544410" cy="55652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loud Callout 7"/>
          <p:cNvSpPr/>
          <p:nvPr/>
        </p:nvSpPr>
        <p:spPr>
          <a:xfrm>
            <a:off x="3618827" y="1315028"/>
            <a:ext cx="2045424" cy="842966"/>
          </a:xfrm>
          <a:prstGeom prst="cloudCallout">
            <a:avLst/>
          </a:prstGeom>
          <a:solidFill>
            <a:srgbClr val="B9C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4606" y="1921963"/>
            <a:ext cx="804221" cy="31719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4057132" y="2857879"/>
            <a:ext cx="1101383" cy="1075964"/>
          </a:xfrm>
          <a:prstGeom prst="ca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BigData</a:t>
            </a:r>
            <a:endParaRPr lang="en-US" sz="1200" dirty="0" smtClean="0"/>
          </a:p>
          <a:p>
            <a:pPr algn="ctr"/>
            <a:r>
              <a:rPr lang="en-US" sz="1200" dirty="0" smtClean="0"/>
              <a:t>Management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438" y="2239155"/>
            <a:ext cx="1" cy="6187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42704" y="2239156"/>
            <a:ext cx="0" cy="5382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97" y="1656533"/>
            <a:ext cx="1474884" cy="100292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664251" y="1815130"/>
            <a:ext cx="1000234" cy="1068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529388" y="2000640"/>
            <a:ext cx="1033968" cy="2323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5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GamaCloud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0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Cloud.wg.ugm.ac.id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11.2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" y="1629735"/>
            <a:ext cx="2854873" cy="3371866"/>
          </a:xfrm>
          <a:prstGeom prst="rect">
            <a:avLst/>
          </a:prstGeom>
        </p:spPr>
      </p:pic>
      <p:pic>
        <p:nvPicPr>
          <p:cNvPr id="5" name="Picture 4" descr="Screen Shot 2017-03-02 at 11.23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88" y="1629735"/>
            <a:ext cx="2922035" cy="3513765"/>
          </a:xfrm>
          <a:prstGeom prst="rect">
            <a:avLst/>
          </a:prstGeom>
        </p:spPr>
      </p:pic>
      <p:pic>
        <p:nvPicPr>
          <p:cNvPr id="6" name="Picture 5" descr="Screen Shot 2017-03-02 at 11.23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23" y="1640974"/>
            <a:ext cx="3254977" cy="35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6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Simple-medium Hardware</a:t>
            </a:r>
          </a:p>
          <a:p>
            <a:r>
              <a:rPr lang="en-US" dirty="0" smtClean="0"/>
              <a:t>Software </a:t>
            </a:r>
            <a:r>
              <a:rPr lang="en-US" dirty="0"/>
              <a:t>(bundled on OS)</a:t>
            </a:r>
          </a:p>
          <a:p>
            <a:r>
              <a:rPr lang="en-US" dirty="0" smtClean="0"/>
              <a:t>Cloud </a:t>
            </a:r>
            <a:r>
              <a:rPr lang="en-US" dirty="0"/>
              <a:t>technology and apps</a:t>
            </a:r>
          </a:p>
          <a:p>
            <a:r>
              <a:rPr lang="en-US" dirty="0" smtClean="0"/>
              <a:t>On </a:t>
            </a:r>
            <a:r>
              <a:rPr lang="en-US" dirty="0"/>
              <a:t>the single box and access</a:t>
            </a:r>
          </a:p>
        </p:txBody>
      </p:sp>
      <p:pic>
        <p:nvPicPr>
          <p:cNvPr id="6" name="Picture 5" descr="Screen Shot 2016-11-18 at 4.4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37" y="1017724"/>
            <a:ext cx="4536462" cy="36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9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en-US" dirty="0" smtClean="0">
                <a:sym typeface="Wingdings"/>
              </a:rPr>
              <a:t>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77" y="1304975"/>
            <a:ext cx="2489200" cy="326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99" y="1304975"/>
            <a:ext cx="2793791" cy="326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876" y="4568875"/>
            <a:ext cx="1257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</a:t>
            </a:r>
          </a:p>
          <a:p>
            <a:pPr algn="ctr"/>
            <a:r>
              <a:rPr lang="en-US" dirty="0" err="1" smtClean="0"/>
              <a:t>Cluster+Lego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7209" y="4568875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</a:t>
            </a:r>
          </a:p>
          <a:p>
            <a:pPr algn="ctr"/>
            <a:r>
              <a:rPr lang="en-US" dirty="0" smtClean="0"/>
              <a:t>Cloud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9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828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data management platform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7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703375" y="1362100"/>
            <a:ext cx="7664400" cy="368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DALA - a big data management platform</a:t>
            </a:r>
          </a:p>
        </p:txBody>
      </p:sp>
      <p:sp>
        <p:nvSpPr>
          <p:cNvPr id="104" name="Shape 104"/>
          <p:cNvSpPr/>
          <p:nvPr/>
        </p:nvSpPr>
        <p:spPr>
          <a:xfrm>
            <a:off x="703375" y="1730500"/>
            <a:ext cx="1529699" cy="44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master data management</a:t>
            </a:r>
          </a:p>
        </p:txBody>
      </p:sp>
      <p:sp>
        <p:nvSpPr>
          <p:cNvPr id="105" name="Shape 105"/>
          <p:cNvSpPr/>
          <p:nvPr/>
        </p:nvSpPr>
        <p:spPr>
          <a:xfrm>
            <a:off x="1411825" y="2177200"/>
            <a:ext cx="2361599" cy="44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real time data acquisition</a:t>
            </a:r>
          </a:p>
        </p:txBody>
      </p:sp>
      <p:sp>
        <p:nvSpPr>
          <p:cNvPr id="106" name="Shape 106"/>
          <p:cNvSpPr/>
          <p:nvPr/>
        </p:nvSpPr>
        <p:spPr>
          <a:xfrm>
            <a:off x="703375" y="2623900"/>
            <a:ext cx="1529699" cy="44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real time visualisation</a:t>
            </a:r>
          </a:p>
        </p:txBody>
      </p:sp>
      <p:sp>
        <p:nvSpPr>
          <p:cNvPr id="107" name="Shape 107"/>
          <p:cNvSpPr/>
          <p:nvPr/>
        </p:nvSpPr>
        <p:spPr>
          <a:xfrm>
            <a:off x="703375" y="3070600"/>
            <a:ext cx="1529699" cy="625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single platform with multiple ad-ons features</a:t>
            </a:r>
          </a:p>
        </p:txBody>
      </p:sp>
      <p:sp>
        <p:nvSpPr>
          <p:cNvPr id="108" name="Shape 108"/>
          <p:cNvSpPr/>
          <p:nvPr/>
        </p:nvSpPr>
        <p:spPr>
          <a:xfrm>
            <a:off x="1411825" y="3695800"/>
            <a:ext cx="1529699" cy="625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comprehensive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business process support</a:t>
            </a:r>
          </a:p>
        </p:txBody>
      </p:sp>
      <p:sp>
        <p:nvSpPr>
          <p:cNvPr id="109" name="Shape 109"/>
          <p:cNvSpPr/>
          <p:nvPr/>
        </p:nvSpPr>
        <p:spPr>
          <a:xfrm>
            <a:off x="2941525" y="1730500"/>
            <a:ext cx="2361599" cy="44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self managing data management</a:t>
            </a:r>
          </a:p>
        </p:txBody>
      </p:sp>
      <p:sp>
        <p:nvSpPr>
          <p:cNvPr id="110" name="Shape 110"/>
          <p:cNvSpPr/>
          <p:nvPr/>
        </p:nvSpPr>
        <p:spPr>
          <a:xfrm>
            <a:off x="3719050" y="2177200"/>
            <a:ext cx="1529699" cy="44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streaming from the IOT</a:t>
            </a:r>
          </a:p>
        </p:txBody>
      </p:sp>
      <p:sp>
        <p:nvSpPr>
          <p:cNvPr id="111" name="Shape 111"/>
          <p:cNvSpPr/>
          <p:nvPr/>
        </p:nvSpPr>
        <p:spPr>
          <a:xfrm>
            <a:off x="2941525" y="2623900"/>
            <a:ext cx="2297700" cy="44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intelligence visualisation</a:t>
            </a:r>
          </a:p>
        </p:txBody>
      </p:sp>
      <p:sp>
        <p:nvSpPr>
          <p:cNvPr id="112" name="Shape 112"/>
          <p:cNvSpPr/>
          <p:nvPr/>
        </p:nvSpPr>
        <p:spPr>
          <a:xfrm>
            <a:off x="2233150" y="3070600"/>
            <a:ext cx="3015600" cy="625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Big data frameworks</a:t>
            </a:r>
          </a:p>
        </p:txBody>
      </p:sp>
      <p:sp>
        <p:nvSpPr>
          <p:cNvPr id="113" name="Shape 113"/>
          <p:cNvSpPr/>
          <p:nvPr/>
        </p:nvSpPr>
        <p:spPr>
          <a:xfrm>
            <a:off x="2941525" y="3695800"/>
            <a:ext cx="1529699" cy="625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inject+integration business process</a:t>
            </a:r>
          </a:p>
        </p:txBody>
      </p:sp>
      <p:sp>
        <p:nvSpPr>
          <p:cNvPr id="114" name="Shape 114"/>
          <p:cNvSpPr/>
          <p:nvPr/>
        </p:nvSpPr>
        <p:spPr>
          <a:xfrm>
            <a:off x="5248750" y="1730500"/>
            <a:ext cx="2361599" cy="44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self assignment data management</a:t>
            </a:r>
          </a:p>
        </p:txBody>
      </p:sp>
      <p:sp>
        <p:nvSpPr>
          <p:cNvPr id="115" name="Shape 115"/>
          <p:cNvSpPr/>
          <p:nvPr/>
        </p:nvSpPr>
        <p:spPr>
          <a:xfrm>
            <a:off x="5239125" y="2177200"/>
            <a:ext cx="2361599" cy="44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multipurpose data stream</a:t>
            </a:r>
          </a:p>
        </p:txBody>
      </p:sp>
      <p:sp>
        <p:nvSpPr>
          <p:cNvPr id="116" name="Shape 116"/>
          <p:cNvSpPr/>
          <p:nvPr/>
        </p:nvSpPr>
        <p:spPr>
          <a:xfrm>
            <a:off x="5248750" y="2623900"/>
            <a:ext cx="3119100" cy="44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predictive visualization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5248750" y="3070600"/>
            <a:ext cx="3119100" cy="6251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Data Science Platform</a:t>
            </a:r>
          </a:p>
        </p:txBody>
      </p:sp>
      <p:sp>
        <p:nvSpPr>
          <p:cNvPr id="118" name="Shape 118"/>
          <p:cNvSpPr/>
          <p:nvPr/>
        </p:nvSpPr>
        <p:spPr>
          <a:xfrm>
            <a:off x="4471225" y="3695800"/>
            <a:ext cx="2361599" cy="6251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4A86E8"/>
                </a:solidFill>
              </a:rPr>
              <a:t>reconfigurable business process</a:t>
            </a:r>
          </a:p>
        </p:txBody>
      </p:sp>
      <p:sp>
        <p:nvSpPr>
          <p:cNvPr id="119" name="Shape 119"/>
          <p:cNvSpPr/>
          <p:nvPr/>
        </p:nvSpPr>
        <p:spPr>
          <a:xfrm>
            <a:off x="703375" y="4589200"/>
            <a:ext cx="1529699" cy="446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DALA2 Next Generation</a:t>
            </a:r>
          </a:p>
        </p:txBody>
      </p:sp>
      <p:sp>
        <p:nvSpPr>
          <p:cNvPr id="120" name="Shape 120"/>
          <p:cNvSpPr/>
          <p:nvPr/>
        </p:nvSpPr>
        <p:spPr>
          <a:xfrm>
            <a:off x="2309275" y="4589200"/>
            <a:ext cx="3015600" cy="446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DALA Future</a:t>
            </a:r>
          </a:p>
        </p:txBody>
      </p:sp>
      <p:sp>
        <p:nvSpPr>
          <p:cNvPr id="121" name="Shape 121"/>
          <p:cNvSpPr/>
          <p:nvPr/>
        </p:nvSpPr>
        <p:spPr>
          <a:xfrm>
            <a:off x="5401075" y="4589200"/>
            <a:ext cx="2966700" cy="446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DALA Forward</a:t>
            </a:r>
          </a:p>
        </p:txBody>
      </p:sp>
      <p:cxnSp>
        <p:nvCxnSpPr>
          <p:cNvPr id="122" name="Shape 122"/>
          <p:cNvCxnSpPr/>
          <p:nvPr/>
        </p:nvCxnSpPr>
        <p:spPr>
          <a:xfrm>
            <a:off x="692225" y="4499425"/>
            <a:ext cx="7703699" cy="222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68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700" y="132899"/>
            <a:ext cx="8520599" cy="707399"/>
          </a:xfrm>
        </p:spPr>
        <p:txBody>
          <a:bodyPr/>
          <a:lstStyle/>
          <a:p>
            <a:r>
              <a:rPr lang="en-US" dirty="0" smtClean="0"/>
              <a:t>Our Delivery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20" y="3023440"/>
            <a:ext cx="1933037" cy="1692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0001" y="3490294"/>
            <a:ext cx="182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Big Data Appliance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Infrastructure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DALA Platform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Operation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13" y="736560"/>
            <a:ext cx="3018967" cy="1219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0001" y="844855"/>
            <a:ext cx="17610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Big Data Analytics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Services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Strategic asset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4236" y="2202952"/>
            <a:ext cx="2895343" cy="629415"/>
          </a:xfrm>
          <a:prstGeom prst="rect">
            <a:avLst/>
          </a:prstGeom>
          <a:solidFill>
            <a:srgbClr val="0096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Management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0001" y="2113117"/>
            <a:ext cx="2069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Big Data Management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operation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Business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3"/>
                </a:solidFill>
              </a:rPr>
              <a:t>Risk challenges</a:t>
            </a:r>
          </a:p>
        </p:txBody>
      </p:sp>
    </p:spTree>
    <p:extLst>
      <p:ext uri="{BB962C8B-B14F-4D97-AF65-F5344CB8AC3E}">
        <p14:creationId xmlns:p14="http://schemas.microsoft.com/office/powerpoint/2010/main" val="329298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11-19 at 8.5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42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9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3599329" cy="33027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Advance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pPr lvl="4"/>
            <a:r>
              <a:rPr lang="en-US" dirty="0">
                <a:hlinkClick r:id="rId2"/>
              </a:rPr>
              <a:t>http://makeiswork.com/2016/05/29/energy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</a:t>
            </a:r>
            <a:r>
              <a:rPr lang="en-US" dirty="0" err="1" smtClean="0"/>
              <a:t>pdf</a:t>
            </a:r>
            <a:r>
              <a:rPr lang="en-US" dirty="0" smtClean="0"/>
              <a:t> file) – open for video overview request</a:t>
            </a:r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Picture 3" descr="Screen Shot 2016-09-22 at 3.42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59" y="0"/>
            <a:ext cx="4199641" cy="5143500"/>
          </a:xfrm>
          <a:prstGeom prst="rect">
            <a:avLst/>
          </a:prstGeom>
        </p:spPr>
      </p:pic>
      <p:pic>
        <p:nvPicPr>
          <p:cNvPr id="5" name="Picture 4" descr="Screen Shot 2016-09-22 at 3.43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99" y="2528899"/>
            <a:ext cx="2309866" cy="23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Fraud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3950986" cy="3302700"/>
          </a:xfrm>
        </p:spPr>
        <p:txBody>
          <a:bodyPr/>
          <a:lstStyle/>
          <a:p>
            <a:pPr lvl="4"/>
            <a:endParaRPr lang="en-US" dirty="0"/>
          </a:p>
          <a:p>
            <a:pPr lvl="4"/>
            <a:r>
              <a:rPr lang="en-US" dirty="0" smtClean="0"/>
              <a:t>Financial &amp; Transaction</a:t>
            </a:r>
          </a:p>
          <a:p>
            <a:pPr lvl="4"/>
            <a:r>
              <a:rPr lang="pl-PL" dirty="0">
                <a:hlinkClick r:id="rId2"/>
              </a:rPr>
              <a:t>http://makeiswork.com/2015/04/23/show-case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Picture 3" descr="Screen Shot 2016-09-22 at 3.55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86" y="606936"/>
            <a:ext cx="4881314" cy="42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Qur’an Project</a:t>
            </a:r>
            <a:endParaRPr lang="en-US" dirty="0"/>
          </a:p>
        </p:txBody>
      </p:sp>
      <p:pic>
        <p:nvPicPr>
          <p:cNvPr id="4" name="Picture 3" descr="Screen Shot 2017-02-28 at 10.13.35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0" y="1017724"/>
            <a:ext cx="6508264" cy="41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Screen Shot 2016-11-18 at 1.45.2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065" y="406899"/>
            <a:ext cx="5214784" cy="45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Challenges</a:t>
            </a:r>
            <a:endParaRPr lang="de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de"/>
              <a:t>Humanless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de"/>
              <a:t>Precise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de"/>
              <a:t>Fast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de"/>
              <a:t>Reliable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de"/>
              <a:t>Manageable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30" y="2426222"/>
            <a:ext cx="4592370" cy="26176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TERIMA KASIH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-1" y="2426222"/>
            <a:ext cx="6731918" cy="26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Image result for pertanian modern"/>
          <p:cNvPicPr preferRelativeResize="0"/>
          <p:nvPr/>
        </p:nvPicPr>
        <p:blipFill rotWithShape="1">
          <a:blip r:embed="rId3">
            <a:alphaModFix/>
          </a:blip>
          <a:srcRect l="5043" r="5052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Farming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731175" y="210350"/>
            <a:ext cx="2289000" cy="8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FFFFF"/>
                </a:solidFill>
              </a:rPr>
              <a:t>IoT-Lamp : ultraviolet</a:t>
            </a:r>
          </a:p>
        </p:txBody>
      </p:sp>
      <p:cxnSp>
        <p:nvCxnSpPr>
          <p:cNvPr id="125" name="Shape 125"/>
          <p:cNvCxnSpPr/>
          <p:nvPr/>
        </p:nvCxnSpPr>
        <p:spPr>
          <a:xfrm>
            <a:off x="5142975" y="389325"/>
            <a:ext cx="1588200" cy="6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195325" y="2478975"/>
            <a:ext cx="2289000" cy="8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>
                <a:solidFill>
                  <a:srgbClr val="FFFFFF"/>
                </a:solidFill>
              </a:rPr>
              <a:t>Water Management</a:t>
            </a:r>
          </a:p>
        </p:txBody>
      </p:sp>
      <p:cxnSp>
        <p:nvCxnSpPr>
          <p:cNvPr id="127" name="Shape 127"/>
          <p:cNvCxnSpPr>
            <a:endCxn id="126" idx="1"/>
          </p:cNvCxnSpPr>
          <p:nvPr/>
        </p:nvCxnSpPr>
        <p:spPr>
          <a:xfrm rot="10800000">
            <a:off x="195325" y="2894775"/>
            <a:ext cx="0" cy="829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8" name="Shape 128"/>
          <p:cNvSpPr txBox="1"/>
          <p:nvPr/>
        </p:nvSpPr>
        <p:spPr>
          <a:xfrm>
            <a:off x="834350" y="615675"/>
            <a:ext cx="2289000" cy="8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>
                <a:solidFill>
                  <a:srgbClr val="FFFFFF"/>
                </a:solidFill>
              </a:rPr>
              <a:t>Plant Control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980450" y="1007200"/>
            <a:ext cx="0" cy="91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" name="Shape 130"/>
          <p:cNvSpPr txBox="1"/>
          <p:nvPr/>
        </p:nvSpPr>
        <p:spPr>
          <a:xfrm>
            <a:off x="6731175" y="1675525"/>
            <a:ext cx="2289000" cy="4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>
                <a:solidFill>
                  <a:srgbClr val="FFFFFF"/>
                </a:solidFill>
              </a:rPr>
              <a:t>Monitoring</a:t>
            </a:r>
          </a:p>
        </p:txBody>
      </p:sp>
      <p:cxnSp>
        <p:nvCxnSpPr>
          <p:cNvPr id="131" name="Shape 131"/>
          <p:cNvCxnSpPr>
            <a:endCxn id="130" idx="1"/>
          </p:cNvCxnSpPr>
          <p:nvPr/>
        </p:nvCxnSpPr>
        <p:spPr>
          <a:xfrm>
            <a:off x="6077175" y="1867225"/>
            <a:ext cx="654000" cy="8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" name="Shape 132"/>
          <p:cNvSpPr txBox="1"/>
          <p:nvPr/>
        </p:nvSpPr>
        <p:spPr>
          <a:xfrm>
            <a:off x="5650050" y="3253850"/>
            <a:ext cx="27243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>
                <a:solidFill>
                  <a:srgbClr val="FFFFFF"/>
                </a:solidFill>
              </a:rPr>
              <a:t>Air Supply &amp; Weather Modelling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IoT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Active devices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Data collection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Response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Tools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68000" y="555600"/>
            <a:ext cx="2808000" cy="755700"/>
          </a:xfrm>
          <a:prstGeom prst="rect">
            <a:avLst/>
          </a:prstGeom>
          <a:solidFill>
            <a:srgbClr val="4A86E8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Cloud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024300" y="555600"/>
            <a:ext cx="2808000" cy="755700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BigData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Infrastructure (hardware, storage, processing)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Platform (tools, build apps)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Software (services)</a:t>
            </a:r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0243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Data Management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Data Processing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Data Analysis &amp; Visualization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3269266"/>
            <a:ext cx="2297471" cy="1593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000" y="3102332"/>
            <a:ext cx="2870470" cy="1760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354" y="3269266"/>
            <a:ext cx="2844646" cy="149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Research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8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19018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4800" dirty="0">
                <a:solidFill>
                  <a:srgbClr val="666666"/>
                </a:solidFill>
              </a:rPr>
              <a:t>G-</a:t>
            </a:r>
            <a:r>
              <a:rPr lang="de" sz="4800" b="1" dirty="0">
                <a:solidFill>
                  <a:schemeClr val="lt2"/>
                </a:solidFill>
              </a:rPr>
              <a:t>Connect Project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e" dirty="0" smtClean="0"/>
              <a:t>201</a:t>
            </a:r>
            <a:r>
              <a:rPr lang="en-US" dirty="0" smtClean="0"/>
              <a:t>7 | #</a:t>
            </a:r>
            <a:r>
              <a:rPr lang="en-US" dirty="0" err="1" smtClean="0"/>
              <a:t>merajutkonektivitas</a:t>
            </a:r>
            <a:endParaRPr lang="de" dirty="0"/>
          </a:p>
        </p:txBody>
      </p:sp>
      <p:sp>
        <p:nvSpPr>
          <p:cNvPr id="148" name="Shape 148"/>
          <p:cNvSpPr/>
          <p:nvPr/>
        </p:nvSpPr>
        <p:spPr>
          <a:xfrm rot="-5726330">
            <a:off x="3257949" y="1375125"/>
            <a:ext cx="591300" cy="424500"/>
          </a:xfrm>
          <a:prstGeom prst="flowChartDisplay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9" name="Shape 149"/>
          <p:cNvCxnSpPr>
            <a:endCxn id="148" idx="1"/>
          </p:cNvCxnSpPr>
          <p:nvPr/>
        </p:nvCxnSpPr>
        <p:spPr>
          <a:xfrm rot="10800000">
            <a:off x="3581622" y="1881694"/>
            <a:ext cx="873300" cy="324000"/>
          </a:xfrm>
          <a:prstGeom prst="curvedConnector2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817175" y="1152475"/>
            <a:ext cx="4015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many school, students, and communities place in remote area without connectivities.</a:t>
            </a:r>
          </a:p>
          <a:p>
            <a:pPr lvl="0" rtl="0">
              <a:spcBef>
                <a:spcPts val="0"/>
              </a:spcBef>
              <a:buNone/>
            </a:pPr>
            <a:r>
              <a:rPr lang="de"/>
              <a:t>access to knowledge limited, interaction with ‘something news’ are impossible.</a:t>
            </a:r>
          </a:p>
          <a:p>
            <a:pPr lvl="0">
              <a:spcBef>
                <a:spcPts val="0"/>
              </a:spcBef>
              <a:buNone/>
            </a:pPr>
            <a:r>
              <a:rPr lang="de"/>
              <a:t>current infrastructure provide limited communication facilities.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1300"/>
            <a:ext cx="4376324" cy="29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un-equal connectivities</a:t>
            </a:r>
          </a:p>
        </p:txBody>
      </p:sp>
      <p:pic>
        <p:nvPicPr>
          <p:cNvPr id="5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50" y="1341300"/>
            <a:ext cx="4365712" cy="32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Our Ideas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352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de" sz="2400"/>
              <a:t>connectivities and access for small and temporary areas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de" sz="2400"/>
              <a:t>inter-networks for cover more wider area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51" y="1017725"/>
            <a:ext cx="5034649" cy="33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410</Words>
  <Application>Microsoft Macintosh PowerPoint</Application>
  <PresentationFormat>On-screen Show (16:9)</PresentationFormat>
  <Paragraphs>146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spearmint</vt:lpstr>
      <vt:lpstr>PowerPoint Presentation</vt:lpstr>
      <vt:lpstr>Cloud.wg.ugm.ac.id</vt:lpstr>
      <vt:lpstr>Challenges</vt:lpstr>
      <vt:lpstr>Farming</vt:lpstr>
      <vt:lpstr>IoT</vt:lpstr>
      <vt:lpstr>Our Research</vt:lpstr>
      <vt:lpstr>G-Connect Project  2017 | #merajutkonektivitas</vt:lpstr>
      <vt:lpstr>un-equal connectivities</vt:lpstr>
      <vt:lpstr>Our Ideas</vt:lpstr>
      <vt:lpstr>Deliveries</vt:lpstr>
      <vt:lpstr>concepts</vt:lpstr>
      <vt:lpstr>skynetworks</vt:lpstr>
      <vt:lpstr>PowerPoint Presentation</vt:lpstr>
      <vt:lpstr>specification</vt:lpstr>
      <vt:lpstr>Tokenisasi Lahan</vt:lpstr>
      <vt:lpstr>Lahan Gambut</vt:lpstr>
      <vt:lpstr>Dimensional approach</vt:lpstr>
      <vt:lpstr>arsitektur</vt:lpstr>
      <vt:lpstr>GamaCloud</vt:lpstr>
      <vt:lpstr>Cloud</vt:lpstr>
      <vt:lpstr>Prototype  Production</vt:lpstr>
      <vt:lpstr>PowerPoint Presentation</vt:lpstr>
      <vt:lpstr>Big data management platform</vt:lpstr>
      <vt:lpstr>PowerPoint Presentation</vt:lpstr>
      <vt:lpstr>Our Delivery</vt:lpstr>
      <vt:lpstr>PowerPoint Presentation</vt:lpstr>
      <vt:lpstr>Data Analytics</vt:lpstr>
      <vt:lpstr>2. Fraud analysis</vt:lpstr>
      <vt:lpstr>3. Qur’an Project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- Cloud - Big Data does it matters?</dc:title>
  <cp:lastModifiedBy>Mardhani</cp:lastModifiedBy>
  <cp:revision>28</cp:revision>
  <dcterms:modified xsi:type="dcterms:W3CDTF">2017-03-02T04:27:37Z</dcterms:modified>
</cp:coreProperties>
</file>