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2" r:id="rId4"/>
    <p:sldId id="268" r:id="rId5"/>
    <p:sldId id="269" r:id="rId6"/>
    <p:sldId id="270" r:id="rId7"/>
    <p:sldId id="271" r:id="rId8"/>
    <p:sldId id="264" r:id="rId9"/>
    <p:sldId id="286" r:id="rId10"/>
    <p:sldId id="287" r:id="rId11"/>
    <p:sldId id="283" r:id="rId12"/>
    <p:sldId id="266" r:id="rId13"/>
    <p:sldId id="260" r:id="rId14"/>
    <p:sldId id="284" r:id="rId15"/>
    <p:sldId id="259" r:id="rId16"/>
    <p:sldId id="263" r:id="rId17"/>
    <p:sldId id="280" r:id="rId18"/>
    <p:sldId id="285" r:id="rId19"/>
    <p:sldId id="277" r:id="rId20"/>
    <p:sldId id="278" r:id="rId21"/>
    <p:sldId id="265" r:id="rId22"/>
    <p:sldId id="538" r:id="rId23"/>
    <p:sldId id="539" r:id="rId24"/>
    <p:sldId id="540" r:id="rId25"/>
    <p:sldId id="258" r:id="rId26"/>
    <p:sldId id="541" r:id="rId27"/>
    <p:sldId id="262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4"/>
    <p:restoredTop sz="94689"/>
  </p:normalViewPr>
  <p:slideViewPr>
    <p:cSldViewPr snapToGrid="0" snapToObjects="1">
      <p:cViewPr varScale="1">
        <p:scale>
          <a:sx n="112" d="100"/>
          <a:sy n="112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https://www.cbinsights.com/blog/china-india-startup-tech-ecosystem/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hyperlink" Target="http://thenextweb.com/asia/2013/03/04/bangalore-brings-indias-startup-ecosystem-into-the-limelight-but-how-exactly-is-it-faring/" TargetMode="External"/><Relationship Id="rId1" Type="http://schemas.openxmlformats.org/officeDocument/2006/relationships/hyperlink" Target="http://www.slideshare.net/caseylau/opportunities-in-chinas-startup-ecosystem-24213155" TargetMode="External"/><Relationship Id="rId6" Type="http://schemas.openxmlformats.org/officeDocument/2006/relationships/hyperlink" Target="https://startjeffreyup.wordpress.com/2014/06/09/the-startup-ecosystem-in-taiwan-a-quick-glance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500.co/100-startups-in-10-days-6-things-to-know-about-koreas-startup-ecosystem" TargetMode="External"/><Relationship Id="rId10" Type="http://schemas.openxmlformats.org/officeDocument/2006/relationships/image" Target="../media/image16.svg"/><Relationship Id="rId4" Type="http://schemas.openxmlformats.org/officeDocument/2006/relationships/hyperlink" Target="https://www.techinasia.com/japan-tech-unicorns-2014/" TargetMode="External"/><Relationship Id="rId9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techinasia.com/comprehensive-on-vietnam-incubator-ecosystem/" TargetMode="External"/><Relationship Id="rId7" Type="http://schemas.openxmlformats.org/officeDocument/2006/relationships/image" Target="../media/image23.svg"/><Relationship Id="rId2" Type="http://schemas.openxmlformats.org/officeDocument/2006/relationships/hyperlink" Target="http://www.slideshare.net/ronhose/philippines-startup-report-2013-24672346" TargetMode="External"/><Relationship Id="rId1" Type="http://schemas.openxmlformats.org/officeDocument/2006/relationships/hyperlink" Target="https://www.techinasia.com/thailands-startup-ecosystem-key-players-rising-stars-hearing-names-lot-infographic/" TargetMode="External"/><Relationship Id="rId6" Type="http://schemas.openxmlformats.org/officeDocument/2006/relationships/image" Target="../media/image22.png"/><Relationship Id="rId5" Type="http://schemas.openxmlformats.org/officeDocument/2006/relationships/hyperlink" Target="http://www.seedstarsworld.com/blog/2014/10/indonesia-startup-scene-welcome-250m-market/" TargetMode="External"/><Relationship Id="rId4" Type="http://schemas.openxmlformats.org/officeDocument/2006/relationships/hyperlink" Target="http://www.worldstartupwiki.org/page/Malaysia%20Startup%20Ecosystem" TargetMode="External"/><Relationship Id="rId9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inasia.com/japan-tech-unicorns-2014/" TargetMode="External"/><Relationship Id="rId3" Type="http://schemas.openxmlformats.org/officeDocument/2006/relationships/hyperlink" Target="http://www.slideshare.net/caseylau/opportunities-in-chinas-startup-ecosystem-24213155" TargetMode="External"/><Relationship Id="rId7" Type="http://schemas.openxmlformats.org/officeDocument/2006/relationships/image" Target="../media/image16.svg"/><Relationship Id="rId12" Type="http://schemas.openxmlformats.org/officeDocument/2006/relationships/image" Target="../media/image18.svg"/><Relationship Id="rId2" Type="http://schemas.openxmlformats.org/officeDocument/2006/relationships/image" Target="../media/image14.svg"/><Relationship Id="rId1" Type="http://schemas.openxmlformats.org/officeDocument/2006/relationships/image" Target="../media/image19.png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hyperlink" Target="https://www.cbinsights.com/blog/china-india-startup-tech-ecosystem/" TargetMode="External"/><Relationship Id="rId10" Type="http://schemas.openxmlformats.org/officeDocument/2006/relationships/hyperlink" Target="https://startjeffreyup.wordpress.com/2014/06/09/the-startup-ecosystem-in-taiwan-a-quick-glance/" TargetMode="External"/><Relationship Id="rId4" Type="http://schemas.openxmlformats.org/officeDocument/2006/relationships/hyperlink" Target="http://thenextweb.com/asia/2013/03/04/bangalore-brings-indias-startup-ecosystem-into-the-limelight-but-how-exactly-is-it-faring/" TargetMode="External"/><Relationship Id="rId9" Type="http://schemas.openxmlformats.org/officeDocument/2006/relationships/hyperlink" Target="http://500.co/100-startups-in-10-days-6-things-to-know-about-koreas-startup-ecosystem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hyperlink" Target="https://www.techinasia.com/thailands-startup-ecosystem-key-players-rising-stars-hearing-names-lot-infographic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3.svg"/><Relationship Id="rId1" Type="http://schemas.openxmlformats.org/officeDocument/2006/relationships/image" Target="../media/image26.png"/><Relationship Id="rId6" Type="http://schemas.openxmlformats.org/officeDocument/2006/relationships/hyperlink" Target="http://www.worldstartupwiki.org/page/Malaysia%20Startup%20Ecosystem" TargetMode="External"/><Relationship Id="rId5" Type="http://schemas.openxmlformats.org/officeDocument/2006/relationships/hyperlink" Target="https://www.techinasia.com/comprehensive-on-vietnam-incubator-ecosystem/" TargetMode="External"/><Relationship Id="rId4" Type="http://schemas.openxmlformats.org/officeDocument/2006/relationships/hyperlink" Target="http://www.slideshare.net/ronhose/philippines-startup-report-2013-24672346" TargetMode="External"/><Relationship Id="rId9" Type="http://schemas.openxmlformats.org/officeDocument/2006/relationships/hyperlink" Target="http://www.seedstarsworld.com/blog/2014/10/indonesia-startup-scene-welcome-250m-market/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611E9-FCE1-44DD-8B65-F53D9746FE6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54649F2A-FD80-4779-B62A-867554D9F94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StartUp dan Industri Kreatif</a:t>
          </a:r>
        </a:p>
      </dgm:t>
    </dgm:pt>
    <dgm:pt modelId="{455018BF-3854-493B-BEAC-762A9F3E76B9}" type="parTrans" cxnId="{4A446186-780B-4145-8A60-E1CFFD31019E}">
      <dgm:prSet/>
      <dgm:spPr/>
      <dgm:t>
        <a:bodyPr/>
        <a:lstStyle/>
        <a:p>
          <a:endParaRPr lang="en-US"/>
        </a:p>
      </dgm:t>
    </dgm:pt>
    <dgm:pt modelId="{3BB213B2-73F4-48D0-9ED0-5875652AE6E6}" type="sibTrans" cxnId="{4A446186-780B-4145-8A60-E1CFFD31019E}">
      <dgm:prSet/>
      <dgm:spPr/>
      <dgm:t>
        <a:bodyPr/>
        <a:lstStyle/>
        <a:p>
          <a:endParaRPr lang="en-US"/>
        </a:p>
      </dgm:t>
    </dgm:pt>
    <dgm:pt modelId="{3AFA5C60-D61C-455D-8098-17FFF105C84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Problem Trivia</a:t>
          </a:r>
        </a:p>
      </dgm:t>
    </dgm:pt>
    <dgm:pt modelId="{0BB8E553-FFCF-44D9-A20C-E7A6F85C5AE5}" type="parTrans" cxnId="{EF76953F-F19D-4958-BE4A-1E9C3AC7D1E9}">
      <dgm:prSet/>
      <dgm:spPr/>
      <dgm:t>
        <a:bodyPr/>
        <a:lstStyle/>
        <a:p>
          <a:endParaRPr lang="en-US"/>
        </a:p>
      </dgm:t>
    </dgm:pt>
    <dgm:pt modelId="{D126897F-7BD0-465C-B588-A5A3C18958AF}" type="sibTrans" cxnId="{EF76953F-F19D-4958-BE4A-1E9C3AC7D1E9}">
      <dgm:prSet/>
      <dgm:spPr/>
      <dgm:t>
        <a:bodyPr/>
        <a:lstStyle/>
        <a:p>
          <a:endParaRPr lang="en-US"/>
        </a:p>
      </dgm:t>
    </dgm:pt>
    <dgm:pt modelId="{4C2E388C-83BF-4515-973B-3EF5A44B76A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Ecosystem supportive</a:t>
          </a:r>
        </a:p>
      </dgm:t>
    </dgm:pt>
    <dgm:pt modelId="{16B11778-2DA1-467E-A6D9-DE313572C33C}" type="parTrans" cxnId="{37759E2B-D9FA-4F55-8EB3-81C6A2091F12}">
      <dgm:prSet/>
      <dgm:spPr/>
      <dgm:t>
        <a:bodyPr/>
        <a:lstStyle/>
        <a:p>
          <a:endParaRPr lang="en-US"/>
        </a:p>
      </dgm:t>
    </dgm:pt>
    <dgm:pt modelId="{7BEFEE5E-1E8C-4EFA-8BB4-B40B36485FAD}" type="sibTrans" cxnId="{37759E2B-D9FA-4F55-8EB3-81C6A2091F12}">
      <dgm:prSet/>
      <dgm:spPr/>
      <dgm:t>
        <a:bodyPr/>
        <a:lstStyle/>
        <a:p>
          <a:endParaRPr lang="en-US"/>
        </a:p>
      </dgm:t>
    </dgm:pt>
    <dgm:pt modelId="{394421CD-B784-47FB-96CE-FD2A6A891A3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Manajemen Talenta</a:t>
          </a:r>
        </a:p>
      </dgm:t>
    </dgm:pt>
    <dgm:pt modelId="{7743151C-986B-4FE0-A958-F3BEA1CE3A5E}" type="parTrans" cxnId="{7EDF7ABB-C753-4A22-A21C-8CAA8D79C8AF}">
      <dgm:prSet/>
      <dgm:spPr/>
      <dgm:t>
        <a:bodyPr/>
        <a:lstStyle/>
        <a:p>
          <a:endParaRPr lang="en-US"/>
        </a:p>
      </dgm:t>
    </dgm:pt>
    <dgm:pt modelId="{E2748AD7-1468-4E26-9E93-CCDF94EF7152}" type="sibTrans" cxnId="{7EDF7ABB-C753-4A22-A21C-8CAA8D79C8AF}">
      <dgm:prSet/>
      <dgm:spPr/>
      <dgm:t>
        <a:bodyPr/>
        <a:lstStyle/>
        <a:p>
          <a:endParaRPr lang="en-US"/>
        </a:p>
      </dgm:t>
    </dgm:pt>
    <dgm:pt modelId="{C122AEF0-C574-496F-9614-E0FD381C2539}" type="pres">
      <dgm:prSet presAssocID="{E25611E9-FCE1-44DD-8B65-F53D9746FE64}" presName="root" presStyleCnt="0">
        <dgm:presLayoutVars>
          <dgm:dir/>
          <dgm:resizeHandles val="exact"/>
        </dgm:presLayoutVars>
      </dgm:prSet>
      <dgm:spPr/>
    </dgm:pt>
    <dgm:pt modelId="{FF530B39-F806-4FE0-9357-4C197BCCA43B}" type="pres">
      <dgm:prSet presAssocID="{54649F2A-FD80-4779-B62A-867554D9F94F}" presName="compNode" presStyleCnt="0"/>
      <dgm:spPr/>
    </dgm:pt>
    <dgm:pt modelId="{BFB01932-756A-49F9-8178-4ADAADCAD7F6}" type="pres">
      <dgm:prSet presAssocID="{54649F2A-FD80-4779-B62A-867554D9F94F}" presName="iconBgRect" presStyleLbl="bgShp" presStyleIdx="0" presStyleCnt="4"/>
      <dgm:spPr/>
    </dgm:pt>
    <dgm:pt modelId="{B0B173F0-2E95-4EB7-8B20-5CF3A716BC64}" type="pres">
      <dgm:prSet presAssocID="{54649F2A-FD80-4779-B62A-867554D9F9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48EFCF5-D196-47DF-9B90-DC88F43F9538}" type="pres">
      <dgm:prSet presAssocID="{54649F2A-FD80-4779-B62A-867554D9F94F}" presName="spaceRect" presStyleCnt="0"/>
      <dgm:spPr/>
    </dgm:pt>
    <dgm:pt modelId="{338B8145-6B7F-437A-9F86-C02116401731}" type="pres">
      <dgm:prSet presAssocID="{54649F2A-FD80-4779-B62A-867554D9F94F}" presName="textRect" presStyleLbl="revTx" presStyleIdx="0" presStyleCnt="4">
        <dgm:presLayoutVars>
          <dgm:chMax val="1"/>
          <dgm:chPref val="1"/>
        </dgm:presLayoutVars>
      </dgm:prSet>
      <dgm:spPr/>
    </dgm:pt>
    <dgm:pt modelId="{4EC3302E-1BFA-4DD4-9E8F-770C10F30628}" type="pres">
      <dgm:prSet presAssocID="{3BB213B2-73F4-48D0-9ED0-5875652AE6E6}" presName="sibTrans" presStyleCnt="0"/>
      <dgm:spPr/>
    </dgm:pt>
    <dgm:pt modelId="{62E45883-222D-4879-B2D2-F295079FE019}" type="pres">
      <dgm:prSet presAssocID="{3AFA5C60-D61C-455D-8098-17FFF105C84D}" presName="compNode" presStyleCnt="0"/>
      <dgm:spPr/>
    </dgm:pt>
    <dgm:pt modelId="{FEFE83AF-19EF-4CE3-B502-88D8C552F6B8}" type="pres">
      <dgm:prSet presAssocID="{3AFA5C60-D61C-455D-8098-17FFF105C84D}" presName="iconBgRect" presStyleLbl="bgShp" presStyleIdx="1" presStyleCnt="4"/>
      <dgm:spPr/>
    </dgm:pt>
    <dgm:pt modelId="{699858D9-A085-43D4-A01C-9948699D0606}" type="pres">
      <dgm:prSet presAssocID="{3AFA5C60-D61C-455D-8098-17FFF105C8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2426E78-F9ED-4F88-89EE-89FD974380A9}" type="pres">
      <dgm:prSet presAssocID="{3AFA5C60-D61C-455D-8098-17FFF105C84D}" presName="spaceRect" presStyleCnt="0"/>
      <dgm:spPr/>
    </dgm:pt>
    <dgm:pt modelId="{CBC40EE2-FF3F-45F7-9CDA-6C4AD87ECF48}" type="pres">
      <dgm:prSet presAssocID="{3AFA5C60-D61C-455D-8098-17FFF105C84D}" presName="textRect" presStyleLbl="revTx" presStyleIdx="1" presStyleCnt="4">
        <dgm:presLayoutVars>
          <dgm:chMax val="1"/>
          <dgm:chPref val="1"/>
        </dgm:presLayoutVars>
      </dgm:prSet>
      <dgm:spPr/>
    </dgm:pt>
    <dgm:pt modelId="{92EF8B7E-011D-4FCC-9EF9-D20EBBB4301F}" type="pres">
      <dgm:prSet presAssocID="{D126897F-7BD0-465C-B588-A5A3C18958AF}" presName="sibTrans" presStyleCnt="0"/>
      <dgm:spPr/>
    </dgm:pt>
    <dgm:pt modelId="{CB72B615-5C0E-4A3C-B074-F7D456795340}" type="pres">
      <dgm:prSet presAssocID="{4C2E388C-83BF-4515-973B-3EF5A44B76AA}" presName="compNode" presStyleCnt="0"/>
      <dgm:spPr/>
    </dgm:pt>
    <dgm:pt modelId="{0C188FAE-A180-4F62-BFED-60675B870039}" type="pres">
      <dgm:prSet presAssocID="{4C2E388C-83BF-4515-973B-3EF5A44B76AA}" presName="iconBgRect" presStyleLbl="bgShp" presStyleIdx="2" presStyleCnt="4"/>
      <dgm:spPr/>
    </dgm:pt>
    <dgm:pt modelId="{7B05D236-955A-4FFC-961F-057F1F846B49}" type="pres">
      <dgm:prSet presAssocID="{4C2E388C-83BF-4515-973B-3EF5A44B76A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AC7528E-E0C6-49EC-9C99-B98AAF6B8919}" type="pres">
      <dgm:prSet presAssocID="{4C2E388C-83BF-4515-973B-3EF5A44B76AA}" presName="spaceRect" presStyleCnt="0"/>
      <dgm:spPr/>
    </dgm:pt>
    <dgm:pt modelId="{CEB11404-0839-4E19-A810-02F39C22E2EB}" type="pres">
      <dgm:prSet presAssocID="{4C2E388C-83BF-4515-973B-3EF5A44B76AA}" presName="textRect" presStyleLbl="revTx" presStyleIdx="2" presStyleCnt="4">
        <dgm:presLayoutVars>
          <dgm:chMax val="1"/>
          <dgm:chPref val="1"/>
        </dgm:presLayoutVars>
      </dgm:prSet>
      <dgm:spPr/>
    </dgm:pt>
    <dgm:pt modelId="{70F522EE-3F2F-4B9B-B3B4-91217634CE2C}" type="pres">
      <dgm:prSet presAssocID="{7BEFEE5E-1E8C-4EFA-8BB4-B40B36485FAD}" presName="sibTrans" presStyleCnt="0"/>
      <dgm:spPr/>
    </dgm:pt>
    <dgm:pt modelId="{AB109A4E-7113-4F8D-9AC7-2BF28368934D}" type="pres">
      <dgm:prSet presAssocID="{394421CD-B784-47FB-96CE-FD2A6A891A3B}" presName="compNode" presStyleCnt="0"/>
      <dgm:spPr/>
    </dgm:pt>
    <dgm:pt modelId="{CF5B5FEE-4475-4AF3-8F46-424666ADB20C}" type="pres">
      <dgm:prSet presAssocID="{394421CD-B784-47FB-96CE-FD2A6A891A3B}" presName="iconBgRect" presStyleLbl="bgShp" presStyleIdx="3" presStyleCnt="4"/>
      <dgm:spPr/>
    </dgm:pt>
    <dgm:pt modelId="{EF5AFF09-D7A8-4921-9E2A-C1DBDF9B5963}" type="pres">
      <dgm:prSet presAssocID="{394421CD-B784-47FB-96CE-FD2A6A891A3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41F71452-F10B-45CE-839A-E91D171ACF27}" type="pres">
      <dgm:prSet presAssocID="{394421CD-B784-47FB-96CE-FD2A6A891A3B}" presName="spaceRect" presStyleCnt="0"/>
      <dgm:spPr/>
    </dgm:pt>
    <dgm:pt modelId="{CDA1A694-A06A-4A60-A8AC-999DD5AC8070}" type="pres">
      <dgm:prSet presAssocID="{394421CD-B784-47FB-96CE-FD2A6A891A3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7759E2B-D9FA-4F55-8EB3-81C6A2091F12}" srcId="{E25611E9-FCE1-44DD-8B65-F53D9746FE64}" destId="{4C2E388C-83BF-4515-973B-3EF5A44B76AA}" srcOrd="2" destOrd="0" parTransId="{16B11778-2DA1-467E-A6D9-DE313572C33C}" sibTransId="{7BEFEE5E-1E8C-4EFA-8BB4-B40B36485FAD}"/>
    <dgm:cxn modelId="{EF76953F-F19D-4958-BE4A-1E9C3AC7D1E9}" srcId="{E25611E9-FCE1-44DD-8B65-F53D9746FE64}" destId="{3AFA5C60-D61C-455D-8098-17FFF105C84D}" srcOrd="1" destOrd="0" parTransId="{0BB8E553-FFCF-44D9-A20C-E7A6F85C5AE5}" sibTransId="{D126897F-7BD0-465C-B588-A5A3C18958AF}"/>
    <dgm:cxn modelId="{0BD86F62-2813-814E-8F25-4474F761EBCC}" type="presOf" srcId="{3AFA5C60-D61C-455D-8098-17FFF105C84D}" destId="{CBC40EE2-FF3F-45F7-9CDA-6C4AD87ECF48}" srcOrd="0" destOrd="0" presId="urn:microsoft.com/office/officeart/2018/5/layout/IconCircleLabelList"/>
    <dgm:cxn modelId="{B624936A-326F-9A48-9E97-125C227A420E}" type="presOf" srcId="{394421CD-B784-47FB-96CE-FD2A6A891A3B}" destId="{CDA1A694-A06A-4A60-A8AC-999DD5AC8070}" srcOrd="0" destOrd="0" presId="urn:microsoft.com/office/officeart/2018/5/layout/IconCircleLabelList"/>
    <dgm:cxn modelId="{4A446186-780B-4145-8A60-E1CFFD31019E}" srcId="{E25611E9-FCE1-44DD-8B65-F53D9746FE64}" destId="{54649F2A-FD80-4779-B62A-867554D9F94F}" srcOrd="0" destOrd="0" parTransId="{455018BF-3854-493B-BEAC-762A9F3E76B9}" sibTransId="{3BB213B2-73F4-48D0-9ED0-5875652AE6E6}"/>
    <dgm:cxn modelId="{D908E08F-E42A-9649-854D-480C971D27C7}" type="presOf" srcId="{4C2E388C-83BF-4515-973B-3EF5A44B76AA}" destId="{CEB11404-0839-4E19-A810-02F39C22E2EB}" srcOrd="0" destOrd="0" presId="urn:microsoft.com/office/officeart/2018/5/layout/IconCircleLabelList"/>
    <dgm:cxn modelId="{5BC8BE9C-8976-5044-8C7A-61DB2A20EB7D}" type="presOf" srcId="{54649F2A-FD80-4779-B62A-867554D9F94F}" destId="{338B8145-6B7F-437A-9F86-C02116401731}" srcOrd="0" destOrd="0" presId="urn:microsoft.com/office/officeart/2018/5/layout/IconCircleLabelList"/>
    <dgm:cxn modelId="{048DE2B8-1ADB-A745-8A39-541ACD215B7F}" type="presOf" srcId="{E25611E9-FCE1-44DD-8B65-F53D9746FE64}" destId="{C122AEF0-C574-496F-9614-E0FD381C2539}" srcOrd="0" destOrd="0" presId="urn:microsoft.com/office/officeart/2018/5/layout/IconCircleLabelList"/>
    <dgm:cxn modelId="{7EDF7ABB-C753-4A22-A21C-8CAA8D79C8AF}" srcId="{E25611E9-FCE1-44DD-8B65-F53D9746FE64}" destId="{394421CD-B784-47FB-96CE-FD2A6A891A3B}" srcOrd="3" destOrd="0" parTransId="{7743151C-986B-4FE0-A958-F3BEA1CE3A5E}" sibTransId="{E2748AD7-1468-4E26-9E93-CCDF94EF7152}"/>
    <dgm:cxn modelId="{1C380B31-F3A8-064B-86CC-107A676E048B}" type="presParOf" srcId="{C122AEF0-C574-496F-9614-E0FD381C2539}" destId="{FF530B39-F806-4FE0-9357-4C197BCCA43B}" srcOrd="0" destOrd="0" presId="urn:microsoft.com/office/officeart/2018/5/layout/IconCircleLabelList"/>
    <dgm:cxn modelId="{2BEB80F6-2C08-8542-8EA2-F172597A8453}" type="presParOf" srcId="{FF530B39-F806-4FE0-9357-4C197BCCA43B}" destId="{BFB01932-756A-49F9-8178-4ADAADCAD7F6}" srcOrd="0" destOrd="0" presId="urn:microsoft.com/office/officeart/2018/5/layout/IconCircleLabelList"/>
    <dgm:cxn modelId="{AF7E2044-00BA-0E40-A3E0-6A6400697B9F}" type="presParOf" srcId="{FF530B39-F806-4FE0-9357-4C197BCCA43B}" destId="{B0B173F0-2E95-4EB7-8B20-5CF3A716BC64}" srcOrd="1" destOrd="0" presId="urn:microsoft.com/office/officeart/2018/5/layout/IconCircleLabelList"/>
    <dgm:cxn modelId="{920F1B54-9628-3642-8551-884E0B48B5B3}" type="presParOf" srcId="{FF530B39-F806-4FE0-9357-4C197BCCA43B}" destId="{848EFCF5-D196-47DF-9B90-DC88F43F9538}" srcOrd="2" destOrd="0" presId="urn:microsoft.com/office/officeart/2018/5/layout/IconCircleLabelList"/>
    <dgm:cxn modelId="{DFBED291-6F25-3B47-9A68-E88A11449ADC}" type="presParOf" srcId="{FF530B39-F806-4FE0-9357-4C197BCCA43B}" destId="{338B8145-6B7F-437A-9F86-C02116401731}" srcOrd="3" destOrd="0" presId="urn:microsoft.com/office/officeart/2018/5/layout/IconCircleLabelList"/>
    <dgm:cxn modelId="{3954F4B7-62BA-EE40-A8E6-2CE59C656B78}" type="presParOf" srcId="{C122AEF0-C574-496F-9614-E0FD381C2539}" destId="{4EC3302E-1BFA-4DD4-9E8F-770C10F30628}" srcOrd="1" destOrd="0" presId="urn:microsoft.com/office/officeart/2018/5/layout/IconCircleLabelList"/>
    <dgm:cxn modelId="{76BF2A16-E58D-7942-A31B-BA059B19A15B}" type="presParOf" srcId="{C122AEF0-C574-496F-9614-E0FD381C2539}" destId="{62E45883-222D-4879-B2D2-F295079FE019}" srcOrd="2" destOrd="0" presId="urn:microsoft.com/office/officeart/2018/5/layout/IconCircleLabelList"/>
    <dgm:cxn modelId="{F23A3DDB-796B-7A44-9960-00E675587670}" type="presParOf" srcId="{62E45883-222D-4879-B2D2-F295079FE019}" destId="{FEFE83AF-19EF-4CE3-B502-88D8C552F6B8}" srcOrd="0" destOrd="0" presId="urn:microsoft.com/office/officeart/2018/5/layout/IconCircleLabelList"/>
    <dgm:cxn modelId="{F5E1C0E4-6836-B34F-AC9B-EAA88B3225D9}" type="presParOf" srcId="{62E45883-222D-4879-B2D2-F295079FE019}" destId="{699858D9-A085-43D4-A01C-9948699D0606}" srcOrd="1" destOrd="0" presId="urn:microsoft.com/office/officeart/2018/5/layout/IconCircleLabelList"/>
    <dgm:cxn modelId="{D20D1F39-238A-8244-8468-F073D26A4010}" type="presParOf" srcId="{62E45883-222D-4879-B2D2-F295079FE019}" destId="{02426E78-F9ED-4F88-89EE-89FD974380A9}" srcOrd="2" destOrd="0" presId="urn:microsoft.com/office/officeart/2018/5/layout/IconCircleLabelList"/>
    <dgm:cxn modelId="{FBD23813-C9FE-8449-BD77-DD0E6B068465}" type="presParOf" srcId="{62E45883-222D-4879-B2D2-F295079FE019}" destId="{CBC40EE2-FF3F-45F7-9CDA-6C4AD87ECF48}" srcOrd="3" destOrd="0" presId="urn:microsoft.com/office/officeart/2018/5/layout/IconCircleLabelList"/>
    <dgm:cxn modelId="{28FD7DCB-DF30-7348-AD05-4AE49118E6B8}" type="presParOf" srcId="{C122AEF0-C574-496F-9614-E0FD381C2539}" destId="{92EF8B7E-011D-4FCC-9EF9-D20EBBB4301F}" srcOrd="3" destOrd="0" presId="urn:microsoft.com/office/officeart/2018/5/layout/IconCircleLabelList"/>
    <dgm:cxn modelId="{8307D7A5-3046-F34F-A173-FD2761DD6755}" type="presParOf" srcId="{C122AEF0-C574-496F-9614-E0FD381C2539}" destId="{CB72B615-5C0E-4A3C-B074-F7D456795340}" srcOrd="4" destOrd="0" presId="urn:microsoft.com/office/officeart/2018/5/layout/IconCircleLabelList"/>
    <dgm:cxn modelId="{4FFC63EA-A2D9-8647-9F31-82931BC5AF31}" type="presParOf" srcId="{CB72B615-5C0E-4A3C-B074-F7D456795340}" destId="{0C188FAE-A180-4F62-BFED-60675B870039}" srcOrd="0" destOrd="0" presId="urn:microsoft.com/office/officeart/2018/5/layout/IconCircleLabelList"/>
    <dgm:cxn modelId="{14CDEC0C-633E-2E4A-86A6-6AB862521C7B}" type="presParOf" srcId="{CB72B615-5C0E-4A3C-B074-F7D456795340}" destId="{7B05D236-955A-4FFC-961F-057F1F846B49}" srcOrd="1" destOrd="0" presId="urn:microsoft.com/office/officeart/2018/5/layout/IconCircleLabelList"/>
    <dgm:cxn modelId="{ED7A918A-1922-4B48-8726-29EADDC5CD39}" type="presParOf" srcId="{CB72B615-5C0E-4A3C-B074-F7D456795340}" destId="{EAC7528E-E0C6-49EC-9C99-B98AAF6B8919}" srcOrd="2" destOrd="0" presId="urn:microsoft.com/office/officeart/2018/5/layout/IconCircleLabelList"/>
    <dgm:cxn modelId="{99FC277F-F091-8D4D-8456-0F6CA666B57C}" type="presParOf" srcId="{CB72B615-5C0E-4A3C-B074-F7D456795340}" destId="{CEB11404-0839-4E19-A810-02F39C22E2EB}" srcOrd="3" destOrd="0" presId="urn:microsoft.com/office/officeart/2018/5/layout/IconCircleLabelList"/>
    <dgm:cxn modelId="{184F2BED-50D8-C441-84B1-45F5D2BFBC78}" type="presParOf" srcId="{C122AEF0-C574-496F-9614-E0FD381C2539}" destId="{70F522EE-3F2F-4B9B-B3B4-91217634CE2C}" srcOrd="5" destOrd="0" presId="urn:microsoft.com/office/officeart/2018/5/layout/IconCircleLabelList"/>
    <dgm:cxn modelId="{CEDD913D-ADD1-354D-918E-2B78B3E4ADF5}" type="presParOf" srcId="{C122AEF0-C574-496F-9614-E0FD381C2539}" destId="{AB109A4E-7113-4F8D-9AC7-2BF28368934D}" srcOrd="6" destOrd="0" presId="urn:microsoft.com/office/officeart/2018/5/layout/IconCircleLabelList"/>
    <dgm:cxn modelId="{6FFC0477-DA27-EE4F-9722-47BE9FFDA50C}" type="presParOf" srcId="{AB109A4E-7113-4F8D-9AC7-2BF28368934D}" destId="{CF5B5FEE-4475-4AF3-8F46-424666ADB20C}" srcOrd="0" destOrd="0" presId="urn:microsoft.com/office/officeart/2018/5/layout/IconCircleLabelList"/>
    <dgm:cxn modelId="{F89C6684-1D0F-3B40-86F4-50A1E18A09BD}" type="presParOf" srcId="{AB109A4E-7113-4F8D-9AC7-2BF28368934D}" destId="{EF5AFF09-D7A8-4921-9E2A-C1DBDF9B5963}" srcOrd="1" destOrd="0" presId="urn:microsoft.com/office/officeart/2018/5/layout/IconCircleLabelList"/>
    <dgm:cxn modelId="{C08073F6-B56B-484F-8D1E-8954C5A637BB}" type="presParOf" srcId="{AB109A4E-7113-4F8D-9AC7-2BF28368934D}" destId="{41F71452-F10B-45CE-839A-E91D171ACF27}" srcOrd="2" destOrd="0" presId="urn:microsoft.com/office/officeart/2018/5/layout/IconCircleLabelList"/>
    <dgm:cxn modelId="{1F7E3F66-959E-4145-BE5C-417F526F47CB}" type="presParOf" srcId="{AB109A4E-7113-4F8D-9AC7-2BF28368934D}" destId="{CDA1A694-A06A-4A60-A8AC-999DD5AC807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84386-6AD6-4C4A-BB97-089BF8CA6B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9DD935A-752F-4437-A065-F48DE2D3591F}">
      <dgm:prSet/>
      <dgm:spPr/>
      <dgm:t>
        <a:bodyPr/>
        <a:lstStyle/>
        <a:p>
          <a:r>
            <a:rPr lang="en-US" b="1"/>
            <a:t>Isolated Technology Nation</a:t>
          </a:r>
          <a:br>
            <a:rPr lang="en-US" b="1"/>
          </a:br>
          <a:r>
            <a:rPr lang="en-US" u="sng">
              <a:hlinkClick xmlns:r="http://schemas.openxmlformats.org/officeDocument/2006/relationships" r:id="rId1"/>
            </a:rPr>
            <a:t>China</a:t>
          </a:r>
          <a:r>
            <a:rPr lang="en-US"/>
            <a:t> and </a:t>
          </a:r>
          <a:r>
            <a:rPr lang="en-US" u="sng">
              <a:hlinkClick xmlns:r="http://schemas.openxmlformats.org/officeDocument/2006/relationships" r:id="rId2"/>
            </a:rPr>
            <a:t>India</a:t>
          </a:r>
          <a:r>
            <a:rPr lang="en-US"/>
            <a:t> clearly are </a:t>
          </a:r>
          <a:r>
            <a:rPr lang="en-US" u="sng">
              <a:hlinkClick xmlns:r="http://schemas.openxmlformats.org/officeDocument/2006/relationships" r:id="rId3"/>
            </a:rPr>
            <a:t>mature ecosystem by themselves</a:t>
          </a:r>
          <a:r>
            <a:rPr lang="en-US"/>
            <a:t>, they have the technology, funding, and big market. </a:t>
          </a:r>
        </a:p>
      </dgm:t>
    </dgm:pt>
    <dgm:pt modelId="{B46784E6-C200-42E7-8D85-7A07BE06658C}" type="parTrans" cxnId="{2E330134-69BD-430A-A6FF-839C54B01D8C}">
      <dgm:prSet/>
      <dgm:spPr/>
      <dgm:t>
        <a:bodyPr/>
        <a:lstStyle/>
        <a:p>
          <a:endParaRPr lang="en-US"/>
        </a:p>
      </dgm:t>
    </dgm:pt>
    <dgm:pt modelId="{A9EC7F93-E11D-49B6-A468-9EDF2675E646}" type="sibTrans" cxnId="{2E330134-69BD-430A-A6FF-839C54B01D8C}">
      <dgm:prSet/>
      <dgm:spPr/>
      <dgm:t>
        <a:bodyPr/>
        <a:lstStyle/>
        <a:p>
          <a:endParaRPr lang="en-US"/>
        </a:p>
      </dgm:t>
    </dgm:pt>
    <dgm:pt modelId="{2E45A115-BBA6-4437-AD61-196407D52BD3}">
      <dgm:prSet/>
      <dgm:spPr/>
      <dgm:t>
        <a:bodyPr/>
        <a:lstStyle/>
        <a:p>
          <a:r>
            <a:rPr lang="en-US" b="1"/>
            <a:t>Advanced Technology Nation with Limited Market</a:t>
          </a:r>
          <a:br>
            <a:rPr lang="en-US" b="1"/>
          </a:br>
          <a:r>
            <a:rPr lang="en-US" u="sng">
              <a:hlinkClick xmlns:r="http://schemas.openxmlformats.org/officeDocument/2006/relationships" r:id="rId4"/>
            </a:rPr>
            <a:t>Japan</a:t>
          </a:r>
          <a:r>
            <a:rPr lang="en-US"/>
            <a:t>, </a:t>
          </a:r>
          <a:r>
            <a:rPr lang="en-US" u="sng">
              <a:hlinkClick xmlns:r="http://schemas.openxmlformats.org/officeDocument/2006/relationships" r:id="rId5"/>
            </a:rPr>
            <a:t>Korea,</a:t>
          </a:r>
          <a:r>
            <a:rPr lang="en-US"/>
            <a:t> and </a:t>
          </a:r>
          <a:r>
            <a:rPr lang="en-US" u="sng">
              <a:hlinkClick xmlns:r="http://schemas.openxmlformats.org/officeDocument/2006/relationships" r:id="rId6"/>
            </a:rPr>
            <a:t>Taiwan</a:t>
          </a:r>
          <a:r>
            <a:rPr lang="en-US"/>
            <a:t> are advanced technology countries with a mature market but each has limited size.</a:t>
          </a:r>
        </a:p>
      </dgm:t>
    </dgm:pt>
    <dgm:pt modelId="{E59AABC2-D0FE-4D10-B67B-83492A059004}" type="parTrans" cxnId="{72E72967-F5B8-481A-A6B0-42CD556C08BC}">
      <dgm:prSet/>
      <dgm:spPr/>
      <dgm:t>
        <a:bodyPr/>
        <a:lstStyle/>
        <a:p>
          <a:endParaRPr lang="en-US"/>
        </a:p>
      </dgm:t>
    </dgm:pt>
    <dgm:pt modelId="{679688E8-A4FE-4EA2-BDD5-2E58E97271B6}" type="sibTrans" cxnId="{72E72967-F5B8-481A-A6B0-42CD556C08BC}">
      <dgm:prSet/>
      <dgm:spPr/>
      <dgm:t>
        <a:bodyPr/>
        <a:lstStyle/>
        <a:p>
          <a:endParaRPr lang="en-US"/>
        </a:p>
      </dgm:t>
    </dgm:pt>
    <dgm:pt modelId="{E7D8AA2C-F706-47F3-A3E0-7713F8F23441}">
      <dgm:prSet/>
      <dgm:spPr/>
      <dgm:t>
        <a:bodyPr/>
        <a:lstStyle/>
        <a:p>
          <a:r>
            <a:rPr lang="en-US" b="1"/>
            <a:t>Advanced Technology Nation with Small Market</a:t>
          </a:r>
          <a:br>
            <a:rPr lang="en-US" b="1"/>
          </a:br>
          <a:r>
            <a:rPr lang="en-US"/>
            <a:t>Singapore is a country with very advanced technology but no market, so they have to think globally from day one. </a:t>
          </a:r>
        </a:p>
      </dgm:t>
    </dgm:pt>
    <dgm:pt modelId="{14612F31-FC9B-48BD-8BC7-96DFFE21E2C0}" type="parTrans" cxnId="{9B302083-7829-48E5-988E-0F61DEC940B8}">
      <dgm:prSet/>
      <dgm:spPr/>
      <dgm:t>
        <a:bodyPr/>
        <a:lstStyle/>
        <a:p>
          <a:endParaRPr lang="en-US"/>
        </a:p>
      </dgm:t>
    </dgm:pt>
    <dgm:pt modelId="{0E1C2475-83AD-4980-B641-4A1A637B9F82}" type="sibTrans" cxnId="{9B302083-7829-48E5-988E-0F61DEC940B8}">
      <dgm:prSet/>
      <dgm:spPr/>
      <dgm:t>
        <a:bodyPr/>
        <a:lstStyle/>
        <a:p>
          <a:endParaRPr lang="en-US"/>
        </a:p>
      </dgm:t>
    </dgm:pt>
    <dgm:pt modelId="{6D50D88D-4A66-4A12-A8F1-2AE765E019ED}" type="pres">
      <dgm:prSet presAssocID="{3CA84386-6AD6-4C4A-BB97-089BF8CA6B36}" presName="root" presStyleCnt="0">
        <dgm:presLayoutVars>
          <dgm:dir/>
          <dgm:resizeHandles val="exact"/>
        </dgm:presLayoutVars>
      </dgm:prSet>
      <dgm:spPr/>
    </dgm:pt>
    <dgm:pt modelId="{F8B5F611-92CD-43FD-B8A6-B9B879DA743F}" type="pres">
      <dgm:prSet presAssocID="{09DD935A-752F-4437-A065-F48DE2D3591F}" presName="compNode" presStyleCnt="0"/>
      <dgm:spPr/>
    </dgm:pt>
    <dgm:pt modelId="{D5FF9ADF-8EAA-4F44-97FD-63565F4CF216}" type="pres">
      <dgm:prSet presAssocID="{09DD935A-752F-4437-A065-F48DE2D3591F}" presName="bgRect" presStyleLbl="bgShp" presStyleIdx="0" presStyleCnt="3"/>
      <dgm:spPr/>
    </dgm:pt>
    <dgm:pt modelId="{30203952-AF63-4C6A-A1D6-9D4106D55B6A}" type="pres">
      <dgm:prSet presAssocID="{09DD935A-752F-4437-A065-F48DE2D3591F}" presName="iconRect" presStyleLbl="node1" presStyleIdx="0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8438FF3D-53D7-4340-9083-B1D477E79471}" type="pres">
      <dgm:prSet presAssocID="{09DD935A-752F-4437-A065-F48DE2D3591F}" presName="spaceRect" presStyleCnt="0"/>
      <dgm:spPr/>
    </dgm:pt>
    <dgm:pt modelId="{CC2943C4-B1E9-4A02-8013-D6B3A6001E8E}" type="pres">
      <dgm:prSet presAssocID="{09DD935A-752F-4437-A065-F48DE2D3591F}" presName="parTx" presStyleLbl="revTx" presStyleIdx="0" presStyleCnt="3">
        <dgm:presLayoutVars>
          <dgm:chMax val="0"/>
          <dgm:chPref val="0"/>
        </dgm:presLayoutVars>
      </dgm:prSet>
      <dgm:spPr/>
    </dgm:pt>
    <dgm:pt modelId="{1B51572A-D9BB-47E6-B027-13E3F982FC0B}" type="pres">
      <dgm:prSet presAssocID="{A9EC7F93-E11D-49B6-A468-9EDF2675E646}" presName="sibTrans" presStyleCnt="0"/>
      <dgm:spPr/>
    </dgm:pt>
    <dgm:pt modelId="{FA3C316C-DE93-4C03-A4C7-3562C85BB5D8}" type="pres">
      <dgm:prSet presAssocID="{2E45A115-BBA6-4437-AD61-196407D52BD3}" presName="compNode" presStyleCnt="0"/>
      <dgm:spPr/>
    </dgm:pt>
    <dgm:pt modelId="{4ABBC87F-7B31-4826-8408-E669A149FBAF}" type="pres">
      <dgm:prSet presAssocID="{2E45A115-BBA6-4437-AD61-196407D52BD3}" presName="bgRect" presStyleLbl="bgShp" presStyleIdx="1" presStyleCnt="3"/>
      <dgm:spPr/>
    </dgm:pt>
    <dgm:pt modelId="{E709A681-3684-4C28-A607-9893CA461BF7}" type="pres">
      <dgm:prSet presAssocID="{2E45A115-BBA6-4437-AD61-196407D52BD3}" presName="iconRect" presStyleLbl="node1" presStyleIdx="1" presStyleCnt="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ia"/>
        </a:ext>
      </dgm:extLst>
    </dgm:pt>
    <dgm:pt modelId="{00D7D5D5-F773-47AC-BBAB-724C544F7689}" type="pres">
      <dgm:prSet presAssocID="{2E45A115-BBA6-4437-AD61-196407D52BD3}" presName="spaceRect" presStyleCnt="0"/>
      <dgm:spPr/>
    </dgm:pt>
    <dgm:pt modelId="{199885E6-FC44-49E2-8E60-5BB12E985B3D}" type="pres">
      <dgm:prSet presAssocID="{2E45A115-BBA6-4437-AD61-196407D52BD3}" presName="parTx" presStyleLbl="revTx" presStyleIdx="1" presStyleCnt="3">
        <dgm:presLayoutVars>
          <dgm:chMax val="0"/>
          <dgm:chPref val="0"/>
        </dgm:presLayoutVars>
      </dgm:prSet>
      <dgm:spPr/>
    </dgm:pt>
    <dgm:pt modelId="{8C797EBD-9D3A-4924-AC84-F7EBF43119C6}" type="pres">
      <dgm:prSet presAssocID="{679688E8-A4FE-4EA2-BDD5-2E58E97271B6}" presName="sibTrans" presStyleCnt="0"/>
      <dgm:spPr/>
    </dgm:pt>
    <dgm:pt modelId="{B4368AA4-0279-4283-B741-3F093BBC1154}" type="pres">
      <dgm:prSet presAssocID="{E7D8AA2C-F706-47F3-A3E0-7713F8F23441}" presName="compNode" presStyleCnt="0"/>
      <dgm:spPr/>
    </dgm:pt>
    <dgm:pt modelId="{2B6FF56A-5F8D-46CF-949D-E0D7E8D60DC1}" type="pres">
      <dgm:prSet presAssocID="{E7D8AA2C-F706-47F3-A3E0-7713F8F23441}" presName="bgRect" presStyleLbl="bgShp" presStyleIdx="2" presStyleCnt="3"/>
      <dgm:spPr/>
    </dgm:pt>
    <dgm:pt modelId="{4C0F91E5-D624-438C-8833-B528519CAD14}" type="pres">
      <dgm:prSet presAssocID="{E7D8AA2C-F706-47F3-A3E0-7713F8F23441}" presName="iconRect" presStyleLbl="node1" presStyleIdx="2" presStyleCnt="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th America"/>
        </a:ext>
      </dgm:extLst>
    </dgm:pt>
    <dgm:pt modelId="{E939B1A4-487A-4066-8440-EE513212A184}" type="pres">
      <dgm:prSet presAssocID="{E7D8AA2C-F706-47F3-A3E0-7713F8F23441}" presName="spaceRect" presStyleCnt="0"/>
      <dgm:spPr/>
    </dgm:pt>
    <dgm:pt modelId="{F963C2E1-00F3-4934-931F-83B0E414E64F}" type="pres">
      <dgm:prSet presAssocID="{E7D8AA2C-F706-47F3-A3E0-7713F8F2344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5E37A1E-B90B-452B-BDDE-B3D0B10C0D03}" type="presOf" srcId="{3CA84386-6AD6-4C4A-BB97-089BF8CA6B36}" destId="{6D50D88D-4A66-4A12-A8F1-2AE765E019ED}" srcOrd="0" destOrd="0" presId="urn:microsoft.com/office/officeart/2018/2/layout/IconVerticalSolidList"/>
    <dgm:cxn modelId="{F276A327-2172-45B3-9AF2-22FA0462E8A9}" type="presOf" srcId="{E7D8AA2C-F706-47F3-A3E0-7713F8F23441}" destId="{F963C2E1-00F3-4934-931F-83B0E414E64F}" srcOrd="0" destOrd="0" presId="urn:microsoft.com/office/officeart/2018/2/layout/IconVerticalSolidList"/>
    <dgm:cxn modelId="{2E330134-69BD-430A-A6FF-839C54B01D8C}" srcId="{3CA84386-6AD6-4C4A-BB97-089BF8CA6B36}" destId="{09DD935A-752F-4437-A065-F48DE2D3591F}" srcOrd="0" destOrd="0" parTransId="{B46784E6-C200-42E7-8D85-7A07BE06658C}" sibTransId="{A9EC7F93-E11D-49B6-A468-9EDF2675E646}"/>
    <dgm:cxn modelId="{72E72967-F5B8-481A-A6B0-42CD556C08BC}" srcId="{3CA84386-6AD6-4C4A-BB97-089BF8CA6B36}" destId="{2E45A115-BBA6-4437-AD61-196407D52BD3}" srcOrd="1" destOrd="0" parTransId="{E59AABC2-D0FE-4D10-B67B-83492A059004}" sibTransId="{679688E8-A4FE-4EA2-BDD5-2E58E97271B6}"/>
    <dgm:cxn modelId="{9B302083-7829-48E5-988E-0F61DEC940B8}" srcId="{3CA84386-6AD6-4C4A-BB97-089BF8CA6B36}" destId="{E7D8AA2C-F706-47F3-A3E0-7713F8F23441}" srcOrd="2" destOrd="0" parTransId="{14612F31-FC9B-48BD-8BC7-96DFFE21E2C0}" sibTransId="{0E1C2475-83AD-4980-B641-4A1A637B9F82}"/>
    <dgm:cxn modelId="{4326BF9C-ABB8-467C-956E-3110D1D80B83}" type="presOf" srcId="{09DD935A-752F-4437-A065-F48DE2D3591F}" destId="{CC2943C4-B1E9-4A02-8013-D6B3A6001E8E}" srcOrd="0" destOrd="0" presId="urn:microsoft.com/office/officeart/2018/2/layout/IconVerticalSolidList"/>
    <dgm:cxn modelId="{EAE0F0D9-E873-4E70-8AA7-B47303A85A44}" type="presOf" srcId="{2E45A115-BBA6-4437-AD61-196407D52BD3}" destId="{199885E6-FC44-49E2-8E60-5BB12E985B3D}" srcOrd="0" destOrd="0" presId="urn:microsoft.com/office/officeart/2018/2/layout/IconVerticalSolidList"/>
    <dgm:cxn modelId="{EA2CADA3-FDFF-4866-9CF8-B8CA410BA625}" type="presParOf" srcId="{6D50D88D-4A66-4A12-A8F1-2AE765E019ED}" destId="{F8B5F611-92CD-43FD-B8A6-B9B879DA743F}" srcOrd="0" destOrd="0" presId="urn:microsoft.com/office/officeart/2018/2/layout/IconVerticalSolidList"/>
    <dgm:cxn modelId="{5D8F86CD-5E15-4E25-85A0-A02A546FBD47}" type="presParOf" srcId="{F8B5F611-92CD-43FD-B8A6-B9B879DA743F}" destId="{D5FF9ADF-8EAA-4F44-97FD-63565F4CF216}" srcOrd="0" destOrd="0" presId="urn:microsoft.com/office/officeart/2018/2/layout/IconVerticalSolidList"/>
    <dgm:cxn modelId="{8DE84B88-EDAE-4F0A-9C8D-0047CA75BC72}" type="presParOf" srcId="{F8B5F611-92CD-43FD-B8A6-B9B879DA743F}" destId="{30203952-AF63-4C6A-A1D6-9D4106D55B6A}" srcOrd="1" destOrd="0" presId="urn:microsoft.com/office/officeart/2018/2/layout/IconVerticalSolidList"/>
    <dgm:cxn modelId="{FFC81EAB-FE57-4F43-8D54-8D4D46B5D320}" type="presParOf" srcId="{F8B5F611-92CD-43FD-B8A6-B9B879DA743F}" destId="{8438FF3D-53D7-4340-9083-B1D477E79471}" srcOrd="2" destOrd="0" presId="urn:microsoft.com/office/officeart/2018/2/layout/IconVerticalSolidList"/>
    <dgm:cxn modelId="{5537C08B-0DDC-42D8-B979-2667997FC849}" type="presParOf" srcId="{F8B5F611-92CD-43FD-B8A6-B9B879DA743F}" destId="{CC2943C4-B1E9-4A02-8013-D6B3A6001E8E}" srcOrd="3" destOrd="0" presId="urn:microsoft.com/office/officeart/2018/2/layout/IconVerticalSolidList"/>
    <dgm:cxn modelId="{9FD156ED-BB93-44D2-AFC6-6507499E3B8A}" type="presParOf" srcId="{6D50D88D-4A66-4A12-A8F1-2AE765E019ED}" destId="{1B51572A-D9BB-47E6-B027-13E3F982FC0B}" srcOrd="1" destOrd="0" presId="urn:microsoft.com/office/officeart/2018/2/layout/IconVerticalSolidList"/>
    <dgm:cxn modelId="{525C3BAA-B6BA-476B-B917-4E38BC70A131}" type="presParOf" srcId="{6D50D88D-4A66-4A12-A8F1-2AE765E019ED}" destId="{FA3C316C-DE93-4C03-A4C7-3562C85BB5D8}" srcOrd="2" destOrd="0" presId="urn:microsoft.com/office/officeart/2018/2/layout/IconVerticalSolidList"/>
    <dgm:cxn modelId="{88115DF5-4D7A-4BC0-BB39-91E1050531D3}" type="presParOf" srcId="{FA3C316C-DE93-4C03-A4C7-3562C85BB5D8}" destId="{4ABBC87F-7B31-4826-8408-E669A149FBAF}" srcOrd="0" destOrd="0" presId="urn:microsoft.com/office/officeart/2018/2/layout/IconVerticalSolidList"/>
    <dgm:cxn modelId="{14289212-32B5-415F-9960-D6773E93E59C}" type="presParOf" srcId="{FA3C316C-DE93-4C03-A4C7-3562C85BB5D8}" destId="{E709A681-3684-4C28-A607-9893CA461BF7}" srcOrd="1" destOrd="0" presId="urn:microsoft.com/office/officeart/2018/2/layout/IconVerticalSolidList"/>
    <dgm:cxn modelId="{E41E4E9B-193B-4DEE-9397-FC308794452F}" type="presParOf" srcId="{FA3C316C-DE93-4C03-A4C7-3562C85BB5D8}" destId="{00D7D5D5-F773-47AC-BBAB-724C544F7689}" srcOrd="2" destOrd="0" presId="urn:microsoft.com/office/officeart/2018/2/layout/IconVerticalSolidList"/>
    <dgm:cxn modelId="{0CEB640B-B047-4B0B-95D3-E057946CF25D}" type="presParOf" srcId="{FA3C316C-DE93-4C03-A4C7-3562C85BB5D8}" destId="{199885E6-FC44-49E2-8E60-5BB12E985B3D}" srcOrd="3" destOrd="0" presId="urn:microsoft.com/office/officeart/2018/2/layout/IconVerticalSolidList"/>
    <dgm:cxn modelId="{612C8F37-4687-4F3A-9B41-732200D47831}" type="presParOf" srcId="{6D50D88D-4A66-4A12-A8F1-2AE765E019ED}" destId="{8C797EBD-9D3A-4924-AC84-F7EBF43119C6}" srcOrd="3" destOrd="0" presId="urn:microsoft.com/office/officeart/2018/2/layout/IconVerticalSolidList"/>
    <dgm:cxn modelId="{2719395F-82EA-4478-BAF8-F84C34F67274}" type="presParOf" srcId="{6D50D88D-4A66-4A12-A8F1-2AE765E019ED}" destId="{B4368AA4-0279-4283-B741-3F093BBC1154}" srcOrd="4" destOrd="0" presId="urn:microsoft.com/office/officeart/2018/2/layout/IconVerticalSolidList"/>
    <dgm:cxn modelId="{C833944A-AEF7-43EE-A307-C1272AE16AE7}" type="presParOf" srcId="{B4368AA4-0279-4283-B741-3F093BBC1154}" destId="{2B6FF56A-5F8D-46CF-949D-E0D7E8D60DC1}" srcOrd="0" destOrd="0" presId="urn:microsoft.com/office/officeart/2018/2/layout/IconVerticalSolidList"/>
    <dgm:cxn modelId="{9F809564-D382-433B-914C-B112B2803130}" type="presParOf" srcId="{B4368AA4-0279-4283-B741-3F093BBC1154}" destId="{4C0F91E5-D624-438C-8833-B528519CAD14}" srcOrd="1" destOrd="0" presId="urn:microsoft.com/office/officeart/2018/2/layout/IconVerticalSolidList"/>
    <dgm:cxn modelId="{84783C48-057E-4C82-871D-DDE818ECE6B3}" type="presParOf" srcId="{B4368AA4-0279-4283-B741-3F093BBC1154}" destId="{E939B1A4-487A-4066-8440-EE513212A184}" srcOrd="2" destOrd="0" presId="urn:microsoft.com/office/officeart/2018/2/layout/IconVerticalSolidList"/>
    <dgm:cxn modelId="{080ADE9D-710D-486A-97BB-91650AA7B822}" type="presParOf" srcId="{B4368AA4-0279-4283-B741-3F093BBC1154}" destId="{F963C2E1-00F3-4934-931F-83B0E414E6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752EF1-EC6D-4166-97BD-013A038B26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7E00C3-8E15-4BA5-945F-F5BD87C8E8E9}">
      <dgm:prSet/>
      <dgm:spPr/>
      <dgm:t>
        <a:bodyPr/>
        <a:lstStyle/>
        <a:p>
          <a:r>
            <a:rPr lang="en-US" b="1"/>
            <a:t>Emerging Technology Nation with Limited Market</a:t>
          </a:r>
          <a:br>
            <a:rPr lang="en-US"/>
          </a:br>
          <a:r>
            <a:rPr lang="en-US" u="sng">
              <a:hlinkClick xmlns:r="http://schemas.openxmlformats.org/officeDocument/2006/relationships" r:id="rId1"/>
            </a:rPr>
            <a:t>Thailand</a:t>
          </a:r>
          <a:r>
            <a:rPr lang="en-US"/>
            <a:t> and </a:t>
          </a:r>
          <a:r>
            <a:rPr lang="en-US" u="sng">
              <a:hlinkClick xmlns:r="http://schemas.openxmlformats.org/officeDocument/2006/relationships" r:id="rId2"/>
            </a:rPr>
            <a:t>Philippine</a:t>
          </a:r>
          <a:r>
            <a:rPr lang="en-US"/>
            <a:t>s are quite similar to Indonesia. </a:t>
          </a:r>
          <a:r>
            <a:rPr lang="en-US" u="sng">
              <a:hlinkClick xmlns:r="http://schemas.openxmlformats.org/officeDocument/2006/relationships" r:id="rId3"/>
            </a:rPr>
            <a:t>Vietnam</a:t>
          </a:r>
          <a:r>
            <a:rPr lang="en-US"/>
            <a:t> is slightly behind Indonesia while </a:t>
          </a:r>
          <a:r>
            <a:rPr lang="en-US" u="sng">
              <a:hlinkClick xmlns:r="http://schemas.openxmlformats.org/officeDocument/2006/relationships" r:id="rId4"/>
            </a:rPr>
            <a:t>Malaysia</a:t>
          </a:r>
          <a:r>
            <a:rPr lang="en-US"/>
            <a:t> is slightly ahead of Indonesia in terms of technology and market maturity.</a:t>
          </a:r>
        </a:p>
      </dgm:t>
    </dgm:pt>
    <dgm:pt modelId="{C85BD92D-7DA0-4FB1-91AC-49EE39E6E23B}" type="parTrans" cxnId="{D23620D4-7E2D-4328-9E02-3357E4350A32}">
      <dgm:prSet/>
      <dgm:spPr/>
      <dgm:t>
        <a:bodyPr/>
        <a:lstStyle/>
        <a:p>
          <a:endParaRPr lang="en-US"/>
        </a:p>
      </dgm:t>
    </dgm:pt>
    <dgm:pt modelId="{ADCEE34C-D778-4CEC-81A0-0640C92733EB}" type="sibTrans" cxnId="{D23620D4-7E2D-4328-9E02-3357E4350A32}">
      <dgm:prSet/>
      <dgm:spPr/>
      <dgm:t>
        <a:bodyPr/>
        <a:lstStyle/>
        <a:p>
          <a:endParaRPr lang="en-US"/>
        </a:p>
      </dgm:t>
    </dgm:pt>
    <dgm:pt modelId="{6B483777-4993-40E3-B5EF-BB806D93D02B}">
      <dgm:prSet/>
      <dgm:spPr/>
      <dgm:t>
        <a:bodyPr/>
        <a:lstStyle/>
        <a:p>
          <a:r>
            <a:rPr lang="en-US" b="1"/>
            <a:t>Indonesia is The Emerging Technology Nation with Vast Market</a:t>
          </a:r>
          <a:br>
            <a:rPr lang="en-US" b="1"/>
          </a:br>
          <a:r>
            <a:rPr lang="en-US"/>
            <a:t>Indonesia has a </a:t>
          </a:r>
          <a:r>
            <a:rPr lang="en-US" u="sng">
              <a:hlinkClick xmlns:r="http://schemas.openxmlformats.org/officeDocument/2006/relationships" r:id="rId5"/>
            </a:rPr>
            <a:t>vast market</a:t>
          </a:r>
          <a:r>
            <a:rPr lang="en-US"/>
            <a:t>, so we can sustain and scale by only targeting the Indonesian market. </a:t>
          </a:r>
        </a:p>
      </dgm:t>
    </dgm:pt>
    <dgm:pt modelId="{23618902-9207-4A61-85BA-B9C7C8A4CEA5}" type="parTrans" cxnId="{E955C3A3-A93B-4AD9-8339-3405D5991EFC}">
      <dgm:prSet/>
      <dgm:spPr/>
      <dgm:t>
        <a:bodyPr/>
        <a:lstStyle/>
        <a:p>
          <a:endParaRPr lang="en-US"/>
        </a:p>
      </dgm:t>
    </dgm:pt>
    <dgm:pt modelId="{C23C8491-B33A-4850-88AD-4B7602A990BA}" type="sibTrans" cxnId="{E955C3A3-A93B-4AD9-8339-3405D5991EFC}">
      <dgm:prSet/>
      <dgm:spPr/>
      <dgm:t>
        <a:bodyPr/>
        <a:lstStyle/>
        <a:p>
          <a:endParaRPr lang="en-US"/>
        </a:p>
      </dgm:t>
    </dgm:pt>
    <dgm:pt modelId="{4FCDD1A7-6787-4230-8C4B-26B951E98C0C}" type="pres">
      <dgm:prSet presAssocID="{A4752EF1-EC6D-4166-97BD-013A038B266F}" presName="root" presStyleCnt="0">
        <dgm:presLayoutVars>
          <dgm:dir/>
          <dgm:resizeHandles val="exact"/>
        </dgm:presLayoutVars>
      </dgm:prSet>
      <dgm:spPr/>
    </dgm:pt>
    <dgm:pt modelId="{02DCDE73-CB75-47E9-B946-FC73D37FD8DA}" type="pres">
      <dgm:prSet presAssocID="{4C7E00C3-8E15-4BA5-945F-F5BD87C8E8E9}" presName="compNode" presStyleCnt="0"/>
      <dgm:spPr/>
    </dgm:pt>
    <dgm:pt modelId="{7BCA3750-C296-403B-804B-19C77F67011F}" type="pres">
      <dgm:prSet presAssocID="{4C7E00C3-8E15-4BA5-945F-F5BD87C8E8E9}" presName="bgRect" presStyleLbl="bgShp" presStyleIdx="0" presStyleCnt="2"/>
      <dgm:spPr/>
    </dgm:pt>
    <dgm:pt modelId="{373D10BE-9A1E-460F-BB78-5BFF2C12FAAB}" type="pres">
      <dgm:prSet presAssocID="{4C7E00C3-8E15-4BA5-945F-F5BD87C8E8E9}" presName="iconRect" presStyleLbl="node1" presStyleIdx="0" presStyleCnt="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sia-Australia"/>
        </a:ext>
      </dgm:extLst>
    </dgm:pt>
    <dgm:pt modelId="{BA4967C5-71B8-4094-A67A-9831D05DF1BD}" type="pres">
      <dgm:prSet presAssocID="{4C7E00C3-8E15-4BA5-945F-F5BD87C8E8E9}" presName="spaceRect" presStyleCnt="0"/>
      <dgm:spPr/>
    </dgm:pt>
    <dgm:pt modelId="{A929AFBA-7BC4-48BB-8641-F9D175D7E8BA}" type="pres">
      <dgm:prSet presAssocID="{4C7E00C3-8E15-4BA5-945F-F5BD87C8E8E9}" presName="parTx" presStyleLbl="revTx" presStyleIdx="0" presStyleCnt="2">
        <dgm:presLayoutVars>
          <dgm:chMax val="0"/>
          <dgm:chPref val="0"/>
        </dgm:presLayoutVars>
      </dgm:prSet>
      <dgm:spPr/>
    </dgm:pt>
    <dgm:pt modelId="{206366B3-C422-4F14-9B1B-D8D2A85074A3}" type="pres">
      <dgm:prSet presAssocID="{ADCEE34C-D778-4CEC-81A0-0640C92733EB}" presName="sibTrans" presStyleCnt="0"/>
      <dgm:spPr/>
    </dgm:pt>
    <dgm:pt modelId="{2FB377C6-B65C-4F3A-BEC2-60CF7CB1950A}" type="pres">
      <dgm:prSet presAssocID="{6B483777-4993-40E3-B5EF-BB806D93D02B}" presName="compNode" presStyleCnt="0"/>
      <dgm:spPr/>
    </dgm:pt>
    <dgm:pt modelId="{03DEE588-F45E-41A7-B69F-DF9E089F58CC}" type="pres">
      <dgm:prSet presAssocID="{6B483777-4993-40E3-B5EF-BB806D93D02B}" presName="bgRect" presStyleLbl="bgShp" presStyleIdx="1" presStyleCnt="2"/>
      <dgm:spPr/>
    </dgm:pt>
    <dgm:pt modelId="{B8D1E8E2-9591-422C-9BF7-5EBF5A401E0C}" type="pres">
      <dgm:prSet presAssocID="{6B483777-4993-40E3-B5EF-BB806D93D02B}" presName="iconRect" presStyleLbl="node1" presStyleIdx="1" presStyleCnt="2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BE9C94A-8402-4C72-868E-279376EF08AF}" type="pres">
      <dgm:prSet presAssocID="{6B483777-4993-40E3-B5EF-BB806D93D02B}" presName="spaceRect" presStyleCnt="0"/>
      <dgm:spPr/>
    </dgm:pt>
    <dgm:pt modelId="{424FC492-48E0-4457-8C40-386964772EB6}" type="pres">
      <dgm:prSet presAssocID="{6B483777-4993-40E3-B5EF-BB806D93D02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3FFF534-C8A5-49B8-9286-2132CC701AE7}" type="presOf" srcId="{A4752EF1-EC6D-4166-97BD-013A038B266F}" destId="{4FCDD1A7-6787-4230-8C4B-26B951E98C0C}" srcOrd="0" destOrd="0" presId="urn:microsoft.com/office/officeart/2018/2/layout/IconVerticalSolidList"/>
    <dgm:cxn modelId="{D2E55863-76BA-4376-8253-59FF812A237A}" type="presOf" srcId="{4C7E00C3-8E15-4BA5-945F-F5BD87C8E8E9}" destId="{A929AFBA-7BC4-48BB-8641-F9D175D7E8BA}" srcOrd="0" destOrd="0" presId="urn:microsoft.com/office/officeart/2018/2/layout/IconVerticalSolidList"/>
    <dgm:cxn modelId="{E955C3A3-A93B-4AD9-8339-3405D5991EFC}" srcId="{A4752EF1-EC6D-4166-97BD-013A038B266F}" destId="{6B483777-4993-40E3-B5EF-BB806D93D02B}" srcOrd="1" destOrd="0" parTransId="{23618902-9207-4A61-85BA-B9C7C8A4CEA5}" sibTransId="{C23C8491-B33A-4850-88AD-4B7602A990BA}"/>
    <dgm:cxn modelId="{18FAA5B6-E3AE-4828-A2F3-14E18B8B8E6B}" type="presOf" srcId="{6B483777-4993-40E3-B5EF-BB806D93D02B}" destId="{424FC492-48E0-4457-8C40-386964772EB6}" srcOrd="0" destOrd="0" presId="urn:microsoft.com/office/officeart/2018/2/layout/IconVerticalSolidList"/>
    <dgm:cxn modelId="{D23620D4-7E2D-4328-9E02-3357E4350A32}" srcId="{A4752EF1-EC6D-4166-97BD-013A038B266F}" destId="{4C7E00C3-8E15-4BA5-945F-F5BD87C8E8E9}" srcOrd="0" destOrd="0" parTransId="{C85BD92D-7DA0-4FB1-91AC-49EE39E6E23B}" sibTransId="{ADCEE34C-D778-4CEC-81A0-0640C92733EB}"/>
    <dgm:cxn modelId="{8A808D21-0255-443D-B8AA-084A3481E705}" type="presParOf" srcId="{4FCDD1A7-6787-4230-8C4B-26B951E98C0C}" destId="{02DCDE73-CB75-47E9-B946-FC73D37FD8DA}" srcOrd="0" destOrd="0" presId="urn:microsoft.com/office/officeart/2018/2/layout/IconVerticalSolidList"/>
    <dgm:cxn modelId="{6ACCF98F-AED2-4FE1-9D16-08C64FB9AB36}" type="presParOf" srcId="{02DCDE73-CB75-47E9-B946-FC73D37FD8DA}" destId="{7BCA3750-C296-403B-804B-19C77F67011F}" srcOrd="0" destOrd="0" presId="urn:microsoft.com/office/officeart/2018/2/layout/IconVerticalSolidList"/>
    <dgm:cxn modelId="{BFE7391A-4497-4097-8FE5-DD0EB5093459}" type="presParOf" srcId="{02DCDE73-CB75-47E9-B946-FC73D37FD8DA}" destId="{373D10BE-9A1E-460F-BB78-5BFF2C12FAAB}" srcOrd="1" destOrd="0" presId="urn:microsoft.com/office/officeart/2018/2/layout/IconVerticalSolidList"/>
    <dgm:cxn modelId="{EA7B6FC4-3A03-44B9-A1DE-A1DE2D5EA98D}" type="presParOf" srcId="{02DCDE73-CB75-47E9-B946-FC73D37FD8DA}" destId="{BA4967C5-71B8-4094-A67A-9831D05DF1BD}" srcOrd="2" destOrd="0" presId="urn:microsoft.com/office/officeart/2018/2/layout/IconVerticalSolidList"/>
    <dgm:cxn modelId="{4D8E4F10-802B-47D3-BB16-17033A89EA94}" type="presParOf" srcId="{02DCDE73-CB75-47E9-B946-FC73D37FD8DA}" destId="{A929AFBA-7BC4-48BB-8641-F9D175D7E8BA}" srcOrd="3" destOrd="0" presId="urn:microsoft.com/office/officeart/2018/2/layout/IconVerticalSolidList"/>
    <dgm:cxn modelId="{F57D323D-450C-4F45-9548-3ED1349E47DD}" type="presParOf" srcId="{4FCDD1A7-6787-4230-8C4B-26B951E98C0C}" destId="{206366B3-C422-4F14-9B1B-D8D2A85074A3}" srcOrd="1" destOrd="0" presId="urn:microsoft.com/office/officeart/2018/2/layout/IconVerticalSolidList"/>
    <dgm:cxn modelId="{1BE4336A-CB18-43AB-8DA5-D1469946076C}" type="presParOf" srcId="{4FCDD1A7-6787-4230-8C4B-26B951E98C0C}" destId="{2FB377C6-B65C-4F3A-BEC2-60CF7CB1950A}" srcOrd="2" destOrd="0" presId="urn:microsoft.com/office/officeart/2018/2/layout/IconVerticalSolidList"/>
    <dgm:cxn modelId="{C3DC0432-3902-4240-9EB3-62ED702AC51C}" type="presParOf" srcId="{2FB377C6-B65C-4F3A-BEC2-60CF7CB1950A}" destId="{03DEE588-F45E-41A7-B69F-DF9E089F58CC}" srcOrd="0" destOrd="0" presId="urn:microsoft.com/office/officeart/2018/2/layout/IconVerticalSolidList"/>
    <dgm:cxn modelId="{73AA5985-0BFF-4565-A47D-3BA1251D6A90}" type="presParOf" srcId="{2FB377C6-B65C-4F3A-BEC2-60CF7CB1950A}" destId="{B8D1E8E2-9591-422C-9BF7-5EBF5A401E0C}" srcOrd="1" destOrd="0" presId="urn:microsoft.com/office/officeart/2018/2/layout/IconVerticalSolidList"/>
    <dgm:cxn modelId="{86241F70-81B4-4121-9F33-606062D75F31}" type="presParOf" srcId="{2FB377C6-B65C-4F3A-BEC2-60CF7CB1950A}" destId="{6BE9C94A-8402-4C72-868E-279376EF08AF}" srcOrd="2" destOrd="0" presId="urn:microsoft.com/office/officeart/2018/2/layout/IconVerticalSolidList"/>
    <dgm:cxn modelId="{3E943406-4762-48E8-9B67-90D3C97CC321}" type="presParOf" srcId="{2FB377C6-B65C-4F3A-BEC2-60CF7CB1950A}" destId="{424FC492-48E0-4457-8C40-386964772E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F11677-4231-F54E-8A19-489C1E753234}" type="doc">
      <dgm:prSet loTypeId="urn:microsoft.com/office/officeart/2009/3/layout/Phased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BB9889-D4DF-AC4F-BFA2-713BCBC5E41C}">
      <dgm:prSet phldrT="[Text]"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personal</a:t>
          </a:r>
        </a:p>
      </dgm:t>
    </dgm:pt>
    <dgm:pt modelId="{1F534254-83B1-D14F-808D-02EA1BF58FAB}" type="parTrans" cxnId="{09F146B3-A51E-2B43-B7FF-4C553CC58CCD}">
      <dgm:prSet/>
      <dgm:spPr/>
      <dgm:t>
        <a:bodyPr/>
        <a:lstStyle/>
        <a:p>
          <a:endParaRPr lang="en-US"/>
        </a:p>
      </dgm:t>
    </dgm:pt>
    <dgm:pt modelId="{DF026FB9-25E5-DA44-9634-0E8319F080EA}" type="sibTrans" cxnId="{09F146B3-A51E-2B43-B7FF-4C553CC58CCD}">
      <dgm:prSet/>
      <dgm:spPr/>
      <dgm:t>
        <a:bodyPr/>
        <a:lstStyle/>
        <a:p>
          <a:endParaRPr lang="en-US"/>
        </a:p>
      </dgm:t>
    </dgm:pt>
    <dgm:pt modelId="{CB2F56AE-D46B-5D49-80EE-29E0E4A73949}">
      <dgm:prSet phldrT="[Text]"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ide</a:t>
          </a:r>
        </a:p>
      </dgm:t>
    </dgm:pt>
    <dgm:pt modelId="{ACF0AE43-CF9E-B046-B2FC-0EF4449DE774}" type="parTrans" cxnId="{1C337219-839F-1A48-8A1A-1E80C73DEEBC}">
      <dgm:prSet/>
      <dgm:spPr/>
      <dgm:t>
        <a:bodyPr/>
        <a:lstStyle/>
        <a:p>
          <a:endParaRPr lang="en-US"/>
        </a:p>
      </dgm:t>
    </dgm:pt>
    <dgm:pt modelId="{ED5C0537-96C5-9A49-B86F-8762D397E8D4}" type="sibTrans" cxnId="{1C337219-839F-1A48-8A1A-1E80C73DEEBC}">
      <dgm:prSet/>
      <dgm:spPr/>
      <dgm:t>
        <a:bodyPr/>
        <a:lstStyle/>
        <a:p>
          <a:endParaRPr lang="en-US"/>
        </a:p>
      </dgm:t>
    </dgm:pt>
    <dgm:pt modelId="{2C089246-BB41-104B-8614-CD8EA0A0CDBF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semangat</a:t>
          </a:r>
          <a:endParaRPr lang="en-US" dirty="0">
            <a:solidFill>
              <a:srgbClr val="FFFFFF"/>
            </a:solidFill>
          </a:endParaRPr>
        </a:p>
      </dgm:t>
    </dgm:pt>
    <dgm:pt modelId="{C95191E9-763B-FA47-904B-E48197F82F05}" type="parTrans" cxnId="{4E1B732F-876F-0C45-ADB4-0DACC0700BD9}">
      <dgm:prSet/>
      <dgm:spPr/>
      <dgm:t>
        <a:bodyPr/>
        <a:lstStyle/>
        <a:p>
          <a:endParaRPr lang="en-US"/>
        </a:p>
      </dgm:t>
    </dgm:pt>
    <dgm:pt modelId="{5D6FB74F-4A2F-674E-AF7E-AD3ECD0F0D60}" type="sibTrans" cxnId="{4E1B732F-876F-0C45-ADB4-0DACC0700BD9}">
      <dgm:prSet/>
      <dgm:spPr/>
      <dgm:t>
        <a:bodyPr/>
        <a:lstStyle/>
        <a:p>
          <a:endParaRPr lang="en-US"/>
        </a:p>
      </dgm:t>
    </dgm:pt>
    <dgm:pt modelId="{E98208EE-AB3E-A247-82A2-D09E23DB9201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hobi</a:t>
          </a:r>
          <a:endParaRPr lang="en-US" dirty="0">
            <a:solidFill>
              <a:srgbClr val="FFFFFF"/>
            </a:solidFill>
          </a:endParaRPr>
        </a:p>
      </dgm:t>
    </dgm:pt>
    <dgm:pt modelId="{99611CC8-D466-D946-9091-557DC00DB7E7}" type="parTrans" cxnId="{B288C589-DF69-FA4D-BDD3-4F85D57B5D5A}">
      <dgm:prSet/>
      <dgm:spPr/>
      <dgm:t>
        <a:bodyPr/>
        <a:lstStyle/>
        <a:p>
          <a:endParaRPr lang="en-US"/>
        </a:p>
      </dgm:t>
    </dgm:pt>
    <dgm:pt modelId="{575A9CDF-338E-0F44-916F-3348648BD6E0}" type="sibTrans" cxnId="{B288C589-DF69-FA4D-BDD3-4F85D57B5D5A}">
      <dgm:prSet/>
      <dgm:spPr/>
      <dgm:t>
        <a:bodyPr/>
        <a:lstStyle/>
        <a:p>
          <a:endParaRPr lang="en-US"/>
        </a:p>
      </dgm:t>
    </dgm:pt>
    <dgm:pt modelId="{9ECAF798-5B58-984C-8CFC-24272131E2B1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komunitas</a:t>
          </a:r>
          <a:endParaRPr lang="en-US" dirty="0">
            <a:solidFill>
              <a:srgbClr val="FFFFFF"/>
            </a:solidFill>
          </a:endParaRPr>
        </a:p>
      </dgm:t>
    </dgm:pt>
    <dgm:pt modelId="{6413F35C-0AFE-E34E-87BD-BA852134E85E}" type="parTrans" cxnId="{0C0EFD32-A563-414F-A27E-F3D25D8E2B4F}">
      <dgm:prSet/>
      <dgm:spPr/>
      <dgm:t>
        <a:bodyPr/>
        <a:lstStyle/>
        <a:p>
          <a:endParaRPr lang="en-US"/>
        </a:p>
      </dgm:t>
    </dgm:pt>
    <dgm:pt modelId="{CADEBAB4-E62E-6040-A78C-3D32495C5D6A}" type="sibTrans" cxnId="{0C0EFD32-A563-414F-A27E-F3D25D8E2B4F}">
      <dgm:prSet/>
      <dgm:spPr/>
      <dgm:t>
        <a:bodyPr/>
        <a:lstStyle/>
        <a:p>
          <a:endParaRPr lang="en-US"/>
        </a:p>
      </dgm:t>
    </dgm:pt>
    <dgm:pt modelId="{DADC8AB1-A645-DD43-A240-C508661479A9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Kepentingan</a:t>
          </a:r>
          <a:r>
            <a:rPr lang="en-US" dirty="0">
              <a:solidFill>
                <a:srgbClr val="FFFFFF"/>
              </a:solidFill>
            </a:rPr>
            <a:t> </a:t>
          </a:r>
        </a:p>
      </dgm:t>
    </dgm:pt>
    <dgm:pt modelId="{E88AB870-4E9E-5940-AB55-0C16642FDF9C}" type="parTrans" cxnId="{4CBCAA47-BD67-654F-A0F5-F073B9327490}">
      <dgm:prSet/>
      <dgm:spPr/>
      <dgm:t>
        <a:bodyPr/>
        <a:lstStyle/>
        <a:p>
          <a:endParaRPr lang="en-US"/>
        </a:p>
      </dgm:t>
    </dgm:pt>
    <dgm:pt modelId="{491EE5F6-D3C0-8749-BEB2-25FF82581EA5}" type="sibTrans" cxnId="{4CBCAA47-BD67-654F-A0F5-F073B9327490}">
      <dgm:prSet/>
      <dgm:spPr/>
      <dgm:t>
        <a:bodyPr/>
        <a:lstStyle/>
        <a:p>
          <a:endParaRPr lang="en-US"/>
        </a:p>
      </dgm:t>
    </dgm:pt>
    <dgm:pt modelId="{3368C9E5-C926-AA46-AFED-3A94CC5F47ED}">
      <dgm:prSet phldrT="[Text]"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Team work</a:t>
          </a:r>
        </a:p>
      </dgm:t>
    </dgm:pt>
    <dgm:pt modelId="{1E135EE9-BFD6-4645-9F19-65A3623AC895}" type="parTrans" cxnId="{4F3C3FAE-4343-424E-9E09-D96EABF05224}">
      <dgm:prSet/>
      <dgm:spPr/>
      <dgm:t>
        <a:bodyPr/>
        <a:lstStyle/>
        <a:p>
          <a:endParaRPr lang="en-US"/>
        </a:p>
      </dgm:t>
    </dgm:pt>
    <dgm:pt modelId="{F003C7BF-D838-F448-8A95-55A7BFAB4AB1}" type="sibTrans" cxnId="{4F3C3FAE-4343-424E-9E09-D96EABF05224}">
      <dgm:prSet/>
      <dgm:spPr/>
      <dgm:t>
        <a:bodyPr/>
        <a:lstStyle/>
        <a:p>
          <a:endParaRPr lang="en-US"/>
        </a:p>
      </dgm:t>
    </dgm:pt>
    <dgm:pt modelId="{C0C52C65-5A68-F947-97D6-267BD30FBE06}">
      <dgm:prSet phldrT="[Text]"/>
      <dgm:spPr/>
      <dgm:t>
        <a:bodyPr/>
        <a:lstStyle/>
        <a:p>
          <a:r>
            <a:rPr lang="en-US" dirty="0" err="1"/>
            <a:t>Orientasi</a:t>
          </a:r>
          <a:r>
            <a:rPr lang="en-US" dirty="0"/>
            <a:t> </a:t>
          </a:r>
          <a:r>
            <a:rPr lang="en-US" dirty="0" err="1"/>
            <a:t>bisnis</a:t>
          </a:r>
          <a:endParaRPr lang="en-US" dirty="0"/>
        </a:p>
      </dgm:t>
    </dgm:pt>
    <dgm:pt modelId="{07E27D49-7354-254A-8132-48E30F80A5CE}" type="parTrans" cxnId="{2856396E-6272-EE40-A42E-3CB0B8124D2B}">
      <dgm:prSet/>
      <dgm:spPr/>
      <dgm:t>
        <a:bodyPr/>
        <a:lstStyle/>
        <a:p>
          <a:endParaRPr lang="en-US"/>
        </a:p>
      </dgm:t>
    </dgm:pt>
    <dgm:pt modelId="{A1E5A6E5-EABC-4048-B1A3-5C67625E98E0}" type="sibTrans" cxnId="{2856396E-6272-EE40-A42E-3CB0B8124D2B}">
      <dgm:prSet/>
      <dgm:spPr/>
      <dgm:t>
        <a:bodyPr/>
        <a:lstStyle/>
        <a:p>
          <a:endParaRPr lang="en-US"/>
        </a:p>
      </dgm:t>
    </dgm:pt>
    <dgm:pt modelId="{B6924D4F-A77B-3341-AA8C-EAE514D3DE15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bisnis</a:t>
          </a:r>
          <a:endParaRPr lang="en-US" dirty="0">
            <a:solidFill>
              <a:srgbClr val="FFFFFF"/>
            </a:solidFill>
          </a:endParaRPr>
        </a:p>
      </dgm:t>
    </dgm:pt>
    <dgm:pt modelId="{DADDBD99-1CFB-E34D-9B58-9EA2E56749F0}" type="sibTrans" cxnId="{70AA98CB-CF4B-2A49-A403-60A92E48C644}">
      <dgm:prSet/>
      <dgm:spPr/>
      <dgm:t>
        <a:bodyPr/>
        <a:lstStyle/>
        <a:p>
          <a:endParaRPr lang="en-US"/>
        </a:p>
      </dgm:t>
    </dgm:pt>
    <dgm:pt modelId="{FFE9C36E-BD8C-F542-9A95-9BEE88DE00B7}" type="parTrans" cxnId="{70AA98CB-CF4B-2A49-A403-60A92E48C644}">
      <dgm:prSet/>
      <dgm:spPr/>
      <dgm:t>
        <a:bodyPr/>
        <a:lstStyle/>
        <a:p>
          <a:endParaRPr lang="en-US"/>
        </a:p>
      </dgm:t>
    </dgm:pt>
    <dgm:pt modelId="{93819FB6-B4D1-8842-9CE7-4AF1BBD483A1}" type="pres">
      <dgm:prSet presAssocID="{F6F11677-4231-F54E-8A19-489C1E753234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ABD7BFC8-49E6-DD4C-804B-E4DAA9E3638F}" type="pres">
      <dgm:prSet presAssocID="{F6F11677-4231-F54E-8A19-489C1E753234}" presName="arc1" presStyleLbl="node1" presStyleIdx="0" presStyleCnt="4"/>
      <dgm:spPr/>
    </dgm:pt>
    <dgm:pt modelId="{C4D310BE-ADF0-BF4A-B747-110D7E10B3E6}" type="pres">
      <dgm:prSet presAssocID="{F6F11677-4231-F54E-8A19-489C1E753234}" presName="arc3" presStyleLbl="node1" presStyleIdx="1" presStyleCnt="4"/>
      <dgm:spPr/>
    </dgm:pt>
    <dgm:pt modelId="{12D8444B-41C7-544C-88A2-11236C9C5DD4}" type="pres">
      <dgm:prSet presAssocID="{F6F11677-4231-F54E-8A19-489C1E753234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D9EA615D-8A78-2D45-A85F-67527C19BACC}" type="pres">
      <dgm:prSet presAssocID="{F6F11677-4231-F54E-8A19-489C1E753234}" presName="arc2" presStyleLbl="node1" presStyleIdx="2" presStyleCnt="4"/>
      <dgm:spPr/>
    </dgm:pt>
    <dgm:pt modelId="{10099542-9541-3047-87D0-115BB849DE0B}" type="pres">
      <dgm:prSet presAssocID="{F6F11677-4231-F54E-8A19-489C1E753234}" presName="arc4" presStyleLbl="node1" presStyleIdx="3" presStyleCnt="4"/>
      <dgm:spPr/>
    </dgm:pt>
    <dgm:pt modelId="{2DFF8643-4AA1-A74D-B681-BCC6AD61479E}" type="pres">
      <dgm:prSet presAssocID="{F6F11677-4231-F54E-8A19-489C1E753234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418E7B7-F52C-9649-9AC7-A45E3DEEAEEB}" type="pres">
      <dgm:prSet presAssocID="{F6F11677-4231-F54E-8A19-489C1E753234}" presName="middleComposite" presStyleCnt="0"/>
      <dgm:spPr/>
    </dgm:pt>
    <dgm:pt modelId="{D62F77DE-806A-A24F-B690-22A8772DF4FD}" type="pres">
      <dgm:prSet presAssocID="{DADC8AB1-A645-DD43-A240-C508661479A9}" presName="circ1" presStyleLbl="vennNode1" presStyleIdx="0" presStyleCnt="8"/>
      <dgm:spPr/>
    </dgm:pt>
    <dgm:pt modelId="{D4180F9D-AB9E-BB48-95AE-A3DFE7E56109}" type="pres">
      <dgm:prSet presAssocID="{DADC8AB1-A645-DD43-A240-C508661479A9}" presName="circ1Tx" presStyleLbl="revTx" presStyleIdx="1" presStyleCnt="3">
        <dgm:presLayoutVars>
          <dgm:chMax val="0"/>
          <dgm:chPref val="0"/>
        </dgm:presLayoutVars>
      </dgm:prSet>
      <dgm:spPr/>
    </dgm:pt>
    <dgm:pt modelId="{9B04B5B4-FD29-3B40-8FD0-53C45EA9F479}" type="pres">
      <dgm:prSet presAssocID="{3368C9E5-C926-AA46-AFED-3A94CC5F47ED}" presName="circ2" presStyleLbl="vennNode1" presStyleIdx="1" presStyleCnt="8"/>
      <dgm:spPr/>
    </dgm:pt>
    <dgm:pt modelId="{52B3E0A8-3D22-7142-BD82-F056E3F5D6B1}" type="pres">
      <dgm:prSet presAssocID="{3368C9E5-C926-AA46-AFED-3A94CC5F47ED}" presName="circ2Tx" presStyleLbl="revTx" presStyleIdx="1" presStyleCnt="3">
        <dgm:presLayoutVars>
          <dgm:chMax val="0"/>
          <dgm:chPref val="0"/>
        </dgm:presLayoutVars>
      </dgm:prSet>
      <dgm:spPr/>
    </dgm:pt>
    <dgm:pt modelId="{C2C760E0-5FC1-EA47-91E3-41334744508A}" type="pres">
      <dgm:prSet presAssocID="{F6F11677-4231-F54E-8A19-489C1E753234}" presName="leftComposite" presStyleCnt="0"/>
      <dgm:spPr/>
    </dgm:pt>
    <dgm:pt modelId="{892FD075-A260-C048-B42E-98FD1FA61B1F}" type="pres">
      <dgm:prSet presAssocID="{CB2F56AE-D46B-5D49-80EE-29E0E4A73949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3616F257-4919-894B-A1C8-649FEAF7C3A3}" type="pres">
      <dgm:prSet presAssocID="{CB2F56AE-D46B-5D49-80EE-29E0E4A73949}" presName="ellipse1" presStyleLbl="vennNode1" presStyleIdx="3" presStyleCnt="8"/>
      <dgm:spPr/>
    </dgm:pt>
    <dgm:pt modelId="{D06B5210-A2C7-0E40-BCFF-DA21153BF5B6}" type="pres">
      <dgm:prSet presAssocID="{CB2F56AE-D46B-5D49-80EE-29E0E4A73949}" presName="ellipse2" presStyleLbl="vennNode1" presStyleIdx="4" presStyleCnt="8"/>
      <dgm:spPr/>
    </dgm:pt>
    <dgm:pt modelId="{D35FFDB6-2DA8-8E47-B244-28110F03B501}" type="pres">
      <dgm:prSet presAssocID="{2C089246-BB41-104B-8614-CD8EA0A0CDBF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2FFE8A31-A7DC-B44A-9A53-416E984163DF}" type="pres">
      <dgm:prSet presAssocID="{2C089246-BB41-104B-8614-CD8EA0A0CDBF}" presName="ellipse3" presStyleLbl="vennNode1" presStyleIdx="6" presStyleCnt="8"/>
      <dgm:spPr/>
    </dgm:pt>
    <dgm:pt modelId="{183D95C5-F983-0649-8BAC-334EAB0734BE}" type="pres">
      <dgm:prSet presAssocID="{E98208EE-AB3E-A247-82A2-D09E23DB9201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85467923-FDA0-9440-8AD9-B2D888BED11E}" type="pres">
      <dgm:prSet presAssocID="{F6F11677-4231-F54E-8A19-489C1E753234}" presName="rightChild" presStyleLbl="node2" presStyleIdx="0" presStyleCnt="1">
        <dgm:presLayoutVars>
          <dgm:chMax val="0"/>
          <dgm:chPref val="0"/>
        </dgm:presLayoutVars>
      </dgm:prSet>
      <dgm:spPr/>
    </dgm:pt>
    <dgm:pt modelId="{B062AB78-5FE7-0C47-8AF8-90CABE0F749D}" type="pres">
      <dgm:prSet presAssocID="{F6F11677-4231-F54E-8A19-489C1E753234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1C337219-839F-1A48-8A1A-1E80C73DEEBC}" srcId="{B1BB9889-D4DF-AC4F-BFA2-713BCBC5E41C}" destId="{CB2F56AE-D46B-5D49-80EE-29E0E4A73949}" srcOrd="0" destOrd="0" parTransId="{ACF0AE43-CF9E-B046-B2FC-0EF4449DE774}" sibTransId="{ED5C0537-96C5-9A49-B86F-8762D397E8D4}"/>
    <dgm:cxn modelId="{4E1B732F-876F-0C45-ADB4-0DACC0700BD9}" srcId="{B1BB9889-D4DF-AC4F-BFA2-713BCBC5E41C}" destId="{2C089246-BB41-104B-8614-CD8EA0A0CDBF}" srcOrd="1" destOrd="0" parTransId="{C95191E9-763B-FA47-904B-E48197F82F05}" sibTransId="{5D6FB74F-4A2F-674E-AF7E-AD3ECD0F0D60}"/>
    <dgm:cxn modelId="{0C0EFD32-A563-414F-A27E-F3D25D8E2B4F}" srcId="{F6F11677-4231-F54E-8A19-489C1E753234}" destId="{9ECAF798-5B58-984C-8CFC-24272131E2B1}" srcOrd="1" destOrd="0" parTransId="{6413F35C-0AFE-E34E-87BD-BA852134E85E}" sibTransId="{CADEBAB4-E62E-6040-A78C-3D32495C5D6A}"/>
    <dgm:cxn modelId="{1EFF1B35-1E1E-8E4E-9FEA-8255A0E648C8}" type="presOf" srcId="{CB2F56AE-D46B-5D49-80EE-29E0E4A73949}" destId="{892FD075-A260-C048-B42E-98FD1FA61B1F}" srcOrd="0" destOrd="0" presId="urn:microsoft.com/office/officeart/2009/3/layout/PhasedProcess"/>
    <dgm:cxn modelId="{2D32B340-D2B6-364C-80B5-5760B859121E}" type="presOf" srcId="{2C089246-BB41-104B-8614-CD8EA0A0CDBF}" destId="{D35FFDB6-2DA8-8E47-B244-28110F03B501}" srcOrd="0" destOrd="0" presId="urn:microsoft.com/office/officeart/2009/3/layout/PhasedProcess"/>
    <dgm:cxn modelId="{4CBCAA47-BD67-654F-A0F5-F073B9327490}" srcId="{9ECAF798-5B58-984C-8CFC-24272131E2B1}" destId="{DADC8AB1-A645-DD43-A240-C508661479A9}" srcOrd="0" destOrd="0" parTransId="{E88AB870-4E9E-5940-AB55-0C16642FDF9C}" sibTransId="{491EE5F6-D3C0-8749-BEB2-25FF82581EA5}"/>
    <dgm:cxn modelId="{2856396E-6272-EE40-A42E-3CB0B8124D2B}" srcId="{B6924D4F-A77B-3341-AA8C-EAE514D3DE15}" destId="{C0C52C65-5A68-F947-97D6-267BD30FBE06}" srcOrd="0" destOrd="0" parTransId="{07E27D49-7354-254A-8132-48E30F80A5CE}" sibTransId="{A1E5A6E5-EABC-4048-B1A3-5C67625E98E0}"/>
    <dgm:cxn modelId="{84866D74-6FDE-104C-92F7-277DEC9B2C30}" type="presOf" srcId="{B1BB9889-D4DF-AC4F-BFA2-713BCBC5E41C}" destId="{B062AB78-5FE7-0C47-8AF8-90CABE0F749D}" srcOrd="0" destOrd="0" presId="urn:microsoft.com/office/officeart/2009/3/layout/PhasedProcess"/>
    <dgm:cxn modelId="{97CCD374-9FA1-DA4D-9253-0773EFCDE0D9}" type="presOf" srcId="{C0C52C65-5A68-F947-97D6-267BD30FBE06}" destId="{85467923-FDA0-9440-8AD9-B2D888BED11E}" srcOrd="0" destOrd="0" presId="urn:microsoft.com/office/officeart/2009/3/layout/PhasedProcess"/>
    <dgm:cxn modelId="{385FA37B-56C2-E348-80ED-A96248B5A71C}" type="presOf" srcId="{B6924D4F-A77B-3341-AA8C-EAE514D3DE15}" destId="{2DFF8643-4AA1-A74D-B681-BCC6AD61479E}" srcOrd="0" destOrd="0" presId="urn:microsoft.com/office/officeart/2009/3/layout/PhasedProcess"/>
    <dgm:cxn modelId="{4FFA4686-CE78-2F44-858E-632DBEA42F87}" type="presOf" srcId="{9ECAF798-5B58-984C-8CFC-24272131E2B1}" destId="{12D8444B-41C7-544C-88A2-11236C9C5DD4}" srcOrd="0" destOrd="0" presId="urn:microsoft.com/office/officeart/2009/3/layout/PhasedProcess"/>
    <dgm:cxn modelId="{B288C589-DF69-FA4D-BDD3-4F85D57B5D5A}" srcId="{B1BB9889-D4DF-AC4F-BFA2-713BCBC5E41C}" destId="{E98208EE-AB3E-A247-82A2-D09E23DB9201}" srcOrd="2" destOrd="0" parTransId="{99611CC8-D466-D946-9091-557DC00DB7E7}" sibTransId="{575A9CDF-338E-0F44-916F-3348648BD6E0}"/>
    <dgm:cxn modelId="{43DE2D91-6D7F-4B48-896F-633F89E3F6FD}" type="presOf" srcId="{DADC8AB1-A645-DD43-A240-C508661479A9}" destId="{D4180F9D-AB9E-BB48-95AE-A3DFE7E56109}" srcOrd="1" destOrd="0" presId="urn:microsoft.com/office/officeart/2009/3/layout/PhasedProcess"/>
    <dgm:cxn modelId="{B38BC0A5-EA91-CF48-B307-A29AB1AEC56F}" type="presOf" srcId="{DADC8AB1-A645-DD43-A240-C508661479A9}" destId="{D62F77DE-806A-A24F-B690-22A8772DF4FD}" srcOrd="0" destOrd="0" presId="urn:microsoft.com/office/officeart/2009/3/layout/PhasedProcess"/>
    <dgm:cxn modelId="{0600A0AD-36DC-6949-99E7-18DD893E13FA}" type="presOf" srcId="{3368C9E5-C926-AA46-AFED-3A94CC5F47ED}" destId="{52B3E0A8-3D22-7142-BD82-F056E3F5D6B1}" srcOrd="1" destOrd="0" presId="urn:microsoft.com/office/officeart/2009/3/layout/PhasedProcess"/>
    <dgm:cxn modelId="{4F3C3FAE-4343-424E-9E09-D96EABF05224}" srcId="{9ECAF798-5B58-984C-8CFC-24272131E2B1}" destId="{3368C9E5-C926-AA46-AFED-3A94CC5F47ED}" srcOrd="1" destOrd="0" parTransId="{1E135EE9-BFD6-4645-9F19-65A3623AC895}" sibTransId="{F003C7BF-D838-F448-8A95-55A7BFAB4AB1}"/>
    <dgm:cxn modelId="{09F146B3-A51E-2B43-B7FF-4C553CC58CCD}" srcId="{F6F11677-4231-F54E-8A19-489C1E753234}" destId="{B1BB9889-D4DF-AC4F-BFA2-713BCBC5E41C}" srcOrd="0" destOrd="0" parTransId="{1F534254-83B1-D14F-808D-02EA1BF58FAB}" sibTransId="{DF026FB9-25E5-DA44-9634-0E8319F080EA}"/>
    <dgm:cxn modelId="{70AA98CB-CF4B-2A49-A403-60A92E48C644}" srcId="{F6F11677-4231-F54E-8A19-489C1E753234}" destId="{B6924D4F-A77B-3341-AA8C-EAE514D3DE15}" srcOrd="2" destOrd="0" parTransId="{FFE9C36E-BD8C-F542-9A95-9BEE88DE00B7}" sibTransId="{DADDBD99-1CFB-E34D-9B58-9EA2E56749F0}"/>
    <dgm:cxn modelId="{FE199FDA-BFB2-9145-86F2-BD0EA458BF71}" type="presOf" srcId="{F6F11677-4231-F54E-8A19-489C1E753234}" destId="{93819FB6-B4D1-8842-9CE7-4AF1BBD483A1}" srcOrd="0" destOrd="0" presId="urn:microsoft.com/office/officeart/2009/3/layout/PhasedProcess"/>
    <dgm:cxn modelId="{B1AE7BDF-8FA4-1948-9307-D82B5C5CB16E}" type="presOf" srcId="{3368C9E5-C926-AA46-AFED-3A94CC5F47ED}" destId="{9B04B5B4-FD29-3B40-8FD0-53C45EA9F479}" srcOrd="0" destOrd="0" presId="urn:microsoft.com/office/officeart/2009/3/layout/PhasedProcess"/>
    <dgm:cxn modelId="{E7F0EDEF-4472-7D4B-840C-5C1C1B4ECB4F}" type="presOf" srcId="{E98208EE-AB3E-A247-82A2-D09E23DB9201}" destId="{183D95C5-F983-0649-8BAC-334EAB0734BE}" srcOrd="0" destOrd="0" presId="urn:microsoft.com/office/officeart/2009/3/layout/PhasedProcess"/>
    <dgm:cxn modelId="{7A384606-6B88-1A48-8636-124CCAB1C133}" type="presParOf" srcId="{93819FB6-B4D1-8842-9CE7-4AF1BBD483A1}" destId="{ABD7BFC8-49E6-DD4C-804B-E4DAA9E3638F}" srcOrd="0" destOrd="0" presId="urn:microsoft.com/office/officeart/2009/3/layout/PhasedProcess"/>
    <dgm:cxn modelId="{FA1F8DE1-F7BB-C540-AB6D-E7AAE9B7F33F}" type="presParOf" srcId="{93819FB6-B4D1-8842-9CE7-4AF1BBD483A1}" destId="{C4D310BE-ADF0-BF4A-B747-110D7E10B3E6}" srcOrd="1" destOrd="0" presId="urn:microsoft.com/office/officeart/2009/3/layout/PhasedProcess"/>
    <dgm:cxn modelId="{4B6CA4D1-CC99-BC4D-A846-8FA6282CDB63}" type="presParOf" srcId="{93819FB6-B4D1-8842-9CE7-4AF1BBD483A1}" destId="{12D8444B-41C7-544C-88A2-11236C9C5DD4}" srcOrd="2" destOrd="0" presId="urn:microsoft.com/office/officeart/2009/3/layout/PhasedProcess"/>
    <dgm:cxn modelId="{1E100F6C-02BE-E540-AEC8-101243F0F82E}" type="presParOf" srcId="{93819FB6-B4D1-8842-9CE7-4AF1BBD483A1}" destId="{D9EA615D-8A78-2D45-A85F-67527C19BACC}" srcOrd="3" destOrd="0" presId="urn:microsoft.com/office/officeart/2009/3/layout/PhasedProcess"/>
    <dgm:cxn modelId="{63670380-8052-3B43-80E4-35D1C74CD672}" type="presParOf" srcId="{93819FB6-B4D1-8842-9CE7-4AF1BBD483A1}" destId="{10099542-9541-3047-87D0-115BB849DE0B}" srcOrd="4" destOrd="0" presId="urn:microsoft.com/office/officeart/2009/3/layout/PhasedProcess"/>
    <dgm:cxn modelId="{5CADF2F3-C248-D54A-A0B4-9277135B3D43}" type="presParOf" srcId="{93819FB6-B4D1-8842-9CE7-4AF1BBD483A1}" destId="{2DFF8643-4AA1-A74D-B681-BCC6AD61479E}" srcOrd="5" destOrd="0" presId="urn:microsoft.com/office/officeart/2009/3/layout/PhasedProcess"/>
    <dgm:cxn modelId="{B1428B50-E0E9-D244-AAE6-E42277421B1E}" type="presParOf" srcId="{93819FB6-B4D1-8842-9CE7-4AF1BBD483A1}" destId="{4418E7B7-F52C-9649-9AC7-A45E3DEEAEEB}" srcOrd="6" destOrd="0" presId="urn:microsoft.com/office/officeart/2009/3/layout/PhasedProcess"/>
    <dgm:cxn modelId="{B732A24F-8D06-C84A-AEDA-37551D252DF2}" type="presParOf" srcId="{4418E7B7-F52C-9649-9AC7-A45E3DEEAEEB}" destId="{D62F77DE-806A-A24F-B690-22A8772DF4FD}" srcOrd="0" destOrd="0" presId="urn:microsoft.com/office/officeart/2009/3/layout/PhasedProcess"/>
    <dgm:cxn modelId="{15BE6AE3-588E-EA46-AB42-F713265BE8D9}" type="presParOf" srcId="{4418E7B7-F52C-9649-9AC7-A45E3DEEAEEB}" destId="{D4180F9D-AB9E-BB48-95AE-A3DFE7E56109}" srcOrd="1" destOrd="0" presId="urn:microsoft.com/office/officeart/2009/3/layout/PhasedProcess"/>
    <dgm:cxn modelId="{8E8FCC24-67E0-6747-AB98-AA5528491546}" type="presParOf" srcId="{4418E7B7-F52C-9649-9AC7-A45E3DEEAEEB}" destId="{9B04B5B4-FD29-3B40-8FD0-53C45EA9F479}" srcOrd="2" destOrd="0" presId="urn:microsoft.com/office/officeart/2009/3/layout/PhasedProcess"/>
    <dgm:cxn modelId="{F382DCE4-C763-6D41-9C35-CE62B56C34B7}" type="presParOf" srcId="{4418E7B7-F52C-9649-9AC7-A45E3DEEAEEB}" destId="{52B3E0A8-3D22-7142-BD82-F056E3F5D6B1}" srcOrd="3" destOrd="0" presId="urn:microsoft.com/office/officeart/2009/3/layout/PhasedProcess"/>
    <dgm:cxn modelId="{AA34A1E9-4FA2-024C-B338-811FAC3A5610}" type="presParOf" srcId="{93819FB6-B4D1-8842-9CE7-4AF1BBD483A1}" destId="{C2C760E0-5FC1-EA47-91E3-41334744508A}" srcOrd="7" destOrd="0" presId="urn:microsoft.com/office/officeart/2009/3/layout/PhasedProcess"/>
    <dgm:cxn modelId="{BF38C67E-4AB2-CC41-86F4-4BD98778FA08}" type="presParOf" srcId="{C2C760E0-5FC1-EA47-91E3-41334744508A}" destId="{892FD075-A260-C048-B42E-98FD1FA61B1F}" srcOrd="0" destOrd="0" presId="urn:microsoft.com/office/officeart/2009/3/layout/PhasedProcess"/>
    <dgm:cxn modelId="{C9E0414E-87EC-FF47-B2E6-597A57265E33}" type="presParOf" srcId="{C2C760E0-5FC1-EA47-91E3-41334744508A}" destId="{3616F257-4919-894B-A1C8-649FEAF7C3A3}" srcOrd="1" destOrd="0" presId="urn:microsoft.com/office/officeart/2009/3/layout/PhasedProcess"/>
    <dgm:cxn modelId="{0395271C-56D6-0A48-80D4-EDFDCA730A3B}" type="presParOf" srcId="{C2C760E0-5FC1-EA47-91E3-41334744508A}" destId="{D06B5210-A2C7-0E40-BCFF-DA21153BF5B6}" srcOrd="2" destOrd="0" presId="urn:microsoft.com/office/officeart/2009/3/layout/PhasedProcess"/>
    <dgm:cxn modelId="{13DD6CF6-AC48-B44A-BA65-36EA5136A519}" type="presParOf" srcId="{C2C760E0-5FC1-EA47-91E3-41334744508A}" destId="{D35FFDB6-2DA8-8E47-B244-28110F03B501}" srcOrd="3" destOrd="0" presId="urn:microsoft.com/office/officeart/2009/3/layout/PhasedProcess"/>
    <dgm:cxn modelId="{252331BA-43F6-734A-80B8-538CC5819DCF}" type="presParOf" srcId="{C2C760E0-5FC1-EA47-91E3-41334744508A}" destId="{2FFE8A31-A7DC-B44A-9A53-416E984163DF}" srcOrd="4" destOrd="0" presId="urn:microsoft.com/office/officeart/2009/3/layout/PhasedProcess"/>
    <dgm:cxn modelId="{40B9501E-ACC3-884A-860B-596A8D78926F}" type="presParOf" srcId="{C2C760E0-5FC1-EA47-91E3-41334744508A}" destId="{183D95C5-F983-0649-8BAC-334EAB0734BE}" srcOrd="5" destOrd="0" presId="urn:microsoft.com/office/officeart/2009/3/layout/PhasedProcess"/>
    <dgm:cxn modelId="{1237019F-32D9-C041-9A2C-989D7C6259AC}" type="presParOf" srcId="{93819FB6-B4D1-8842-9CE7-4AF1BBD483A1}" destId="{85467923-FDA0-9440-8AD9-B2D888BED11E}" srcOrd="8" destOrd="0" presId="urn:microsoft.com/office/officeart/2009/3/layout/PhasedProcess"/>
    <dgm:cxn modelId="{057C148A-CC02-A74B-A6DB-45465BCABECB}" type="presParOf" srcId="{93819FB6-B4D1-8842-9CE7-4AF1BBD483A1}" destId="{B062AB78-5FE7-0C47-8AF8-90CABE0F749D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96A740-5B50-4964-8336-0555A26197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7E303C5F-4E67-4349-8B69-4F88F0452C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Internships in dalatech.id &amp; gamabox.id</a:t>
          </a:r>
        </a:p>
      </dgm:t>
    </dgm:pt>
    <dgm:pt modelId="{DB280665-1195-4CE4-AB47-E07F287888EF}" type="parTrans" cxnId="{2E15822A-8EF0-4448-8DC7-FF130CE0FBE7}">
      <dgm:prSet/>
      <dgm:spPr/>
      <dgm:t>
        <a:bodyPr/>
        <a:lstStyle/>
        <a:p>
          <a:endParaRPr lang="en-US"/>
        </a:p>
      </dgm:t>
    </dgm:pt>
    <dgm:pt modelId="{74E3B2AE-02AE-4230-853F-88E525313CE4}" type="sibTrans" cxnId="{2E15822A-8EF0-4448-8DC7-FF130CE0FBE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9490A5-756B-4526-9276-BE4394EBA0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2-3 months works</a:t>
          </a:r>
        </a:p>
      </dgm:t>
    </dgm:pt>
    <dgm:pt modelId="{517A74ED-B213-4B6A-91BE-C95635610E1E}" type="parTrans" cxnId="{7AC1EC4E-FB72-4895-A8A6-CA760F7B9B1F}">
      <dgm:prSet/>
      <dgm:spPr/>
      <dgm:t>
        <a:bodyPr/>
        <a:lstStyle/>
        <a:p>
          <a:endParaRPr lang="en-US"/>
        </a:p>
      </dgm:t>
    </dgm:pt>
    <dgm:pt modelId="{482ADA39-4EA7-450E-A71F-62B02AE818FE}" type="sibTrans" cxnId="{7AC1EC4E-FB72-4895-A8A6-CA760F7B9B1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08F5B4-8B8B-4D52-8492-A7CB10BB4D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Business development</a:t>
          </a:r>
        </a:p>
      </dgm:t>
    </dgm:pt>
    <dgm:pt modelId="{D87A6803-1CDA-4A3F-A8F8-2660DD78B0E5}" type="parTrans" cxnId="{8BBF72F7-BE7A-4152-A250-4789CD70B0C7}">
      <dgm:prSet/>
      <dgm:spPr/>
      <dgm:t>
        <a:bodyPr/>
        <a:lstStyle/>
        <a:p>
          <a:endParaRPr lang="en-US"/>
        </a:p>
      </dgm:t>
    </dgm:pt>
    <dgm:pt modelId="{29524893-3AC8-4274-9769-72C676ABE3BD}" type="sibTrans" cxnId="{8BBF72F7-BE7A-4152-A250-4789CD70B0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C5CD39-6810-47D8-833D-5958DAF24A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Management &amp; operation</a:t>
          </a:r>
        </a:p>
      </dgm:t>
    </dgm:pt>
    <dgm:pt modelId="{A2B7AAB7-4948-4FDC-83A8-5828CC84FB78}" type="parTrans" cxnId="{17264935-17A7-4FA9-A3EB-33D195BCD1A1}">
      <dgm:prSet/>
      <dgm:spPr/>
      <dgm:t>
        <a:bodyPr/>
        <a:lstStyle/>
        <a:p>
          <a:endParaRPr lang="en-US"/>
        </a:p>
      </dgm:t>
    </dgm:pt>
    <dgm:pt modelId="{270FFE24-99DE-42E7-A886-7A0837436671}" type="sibTrans" cxnId="{17264935-17A7-4FA9-A3EB-33D195BCD1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E41C7B3-4A83-4E53-BF21-C700789FE0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Send your CV to mardhani@ugm.ac.id</a:t>
          </a:r>
        </a:p>
      </dgm:t>
    </dgm:pt>
    <dgm:pt modelId="{A7E6313E-63AD-4314-B4F8-64A4EBBF3992}" type="parTrans" cxnId="{CE118FA4-9E20-4F86-842F-0FF247EBCDAC}">
      <dgm:prSet/>
      <dgm:spPr/>
      <dgm:t>
        <a:bodyPr/>
        <a:lstStyle/>
        <a:p>
          <a:endParaRPr lang="en-US"/>
        </a:p>
      </dgm:t>
    </dgm:pt>
    <dgm:pt modelId="{0A871A54-6719-48A3-80A9-65EF7954BFCD}" type="sibTrans" cxnId="{CE118FA4-9E20-4F86-842F-0FF247EBCDAC}">
      <dgm:prSet/>
      <dgm:spPr/>
      <dgm:t>
        <a:bodyPr/>
        <a:lstStyle/>
        <a:p>
          <a:endParaRPr lang="en-US"/>
        </a:p>
      </dgm:t>
    </dgm:pt>
    <dgm:pt modelId="{4FF5ED19-55AC-4433-BD06-D8B4CB9DAE0D}" type="pres">
      <dgm:prSet presAssocID="{9D96A740-5B50-4964-8336-0555A261979A}" presName="root" presStyleCnt="0">
        <dgm:presLayoutVars>
          <dgm:dir/>
          <dgm:resizeHandles val="exact"/>
        </dgm:presLayoutVars>
      </dgm:prSet>
      <dgm:spPr/>
    </dgm:pt>
    <dgm:pt modelId="{BC2A235F-D2F9-4BE3-AB20-E29FDD394457}" type="pres">
      <dgm:prSet presAssocID="{7E303C5F-4E67-4349-8B69-4F88F0452C32}" presName="compNode" presStyleCnt="0"/>
      <dgm:spPr/>
    </dgm:pt>
    <dgm:pt modelId="{5533DE2B-0401-491C-B5C4-2236FC2A479F}" type="pres">
      <dgm:prSet presAssocID="{7E303C5F-4E67-4349-8B69-4F88F0452C32}" presName="bgRect" presStyleLbl="bgShp" presStyleIdx="0" presStyleCnt="5"/>
      <dgm:spPr/>
    </dgm:pt>
    <dgm:pt modelId="{9CCF0193-6CB7-4E58-8E8F-B8B91BFFBF52}" type="pres">
      <dgm:prSet presAssocID="{7E303C5F-4E67-4349-8B69-4F88F0452C3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476A6ECA-5FBF-4722-9D9B-3A0F4D4BDD7B}" type="pres">
      <dgm:prSet presAssocID="{7E303C5F-4E67-4349-8B69-4F88F0452C32}" presName="spaceRect" presStyleCnt="0"/>
      <dgm:spPr/>
    </dgm:pt>
    <dgm:pt modelId="{A7CA037B-4B0F-4517-B2D4-24C796C2ACFB}" type="pres">
      <dgm:prSet presAssocID="{7E303C5F-4E67-4349-8B69-4F88F0452C32}" presName="parTx" presStyleLbl="revTx" presStyleIdx="0" presStyleCnt="5">
        <dgm:presLayoutVars>
          <dgm:chMax val="0"/>
          <dgm:chPref val="0"/>
        </dgm:presLayoutVars>
      </dgm:prSet>
      <dgm:spPr/>
    </dgm:pt>
    <dgm:pt modelId="{CD31285D-64C8-4664-81B9-53BB781CC96F}" type="pres">
      <dgm:prSet presAssocID="{74E3B2AE-02AE-4230-853F-88E525313CE4}" presName="sibTrans" presStyleCnt="0"/>
      <dgm:spPr/>
    </dgm:pt>
    <dgm:pt modelId="{BA2EC3B9-110C-4EBC-8CDD-BF346336B1CD}" type="pres">
      <dgm:prSet presAssocID="{389490A5-756B-4526-9276-BE4394EBA00A}" presName="compNode" presStyleCnt="0"/>
      <dgm:spPr/>
    </dgm:pt>
    <dgm:pt modelId="{FB838E7C-5628-490E-B573-2D4E705340A2}" type="pres">
      <dgm:prSet presAssocID="{389490A5-756B-4526-9276-BE4394EBA00A}" presName="bgRect" presStyleLbl="bgShp" presStyleIdx="1" presStyleCnt="5"/>
      <dgm:spPr/>
    </dgm:pt>
    <dgm:pt modelId="{43AA095B-B77E-41E2-81DB-C9090AF6482A}" type="pres">
      <dgm:prSet presAssocID="{389490A5-756B-4526-9276-BE4394EBA00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ca"/>
        </a:ext>
      </dgm:extLst>
    </dgm:pt>
    <dgm:pt modelId="{6B594D8B-5C89-4544-A52F-D60EE8C8A8CB}" type="pres">
      <dgm:prSet presAssocID="{389490A5-756B-4526-9276-BE4394EBA00A}" presName="spaceRect" presStyleCnt="0"/>
      <dgm:spPr/>
    </dgm:pt>
    <dgm:pt modelId="{31140966-C1AE-40A8-B50A-29CD2FAB3D8A}" type="pres">
      <dgm:prSet presAssocID="{389490A5-756B-4526-9276-BE4394EBA00A}" presName="parTx" presStyleLbl="revTx" presStyleIdx="1" presStyleCnt="5">
        <dgm:presLayoutVars>
          <dgm:chMax val="0"/>
          <dgm:chPref val="0"/>
        </dgm:presLayoutVars>
      </dgm:prSet>
      <dgm:spPr/>
    </dgm:pt>
    <dgm:pt modelId="{8007A461-2400-403E-915A-C85BDF4F1BCA}" type="pres">
      <dgm:prSet presAssocID="{482ADA39-4EA7-450E-A71F-62B02AE818FE}" presName="sibTrans" presStyleCnt="0"/>
      <dgm:spPr/>
    </dgm:pt>
    <dgm:pt modelId="{FB57B378-1C2C-4A38-9D49-808FDE1EC36B}" type="pres">
      <dgm:prSet presAssocID="{7C08F5B4-8B8B-4D52-8492-A7CB10BB4D7A}" presName="compNode" presStyleCnt="0"/>
      <dgm:spPr/>
    </dgm:pt>
    <dgm:pt modelId="{E2A18E94-D14D-4069-B59A-4D2DFE141C42}" type="pres">
      <dgm:prSet presAssocID="{7C08F5B4-8B8B-4D52-8492-A7CB10BB4D7A}" presName="bgRect" presStyleLbl="bgShp" presStyleIdx="2" presStyleCnt="5"/>
      <dgm:spPr/>
    </dgm:pt>
    <dgm:pt modelId="{4F52F2C4-B064-45C7-B0B6-659A117C3A2D}" type="pres">
      <dgm:prSet presAssocID="{7C08F5B4-8B8B-4D52-8492-A7CB10BB4D7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1946217-5292-47AB-9A9F-6AEE751FC97D}" type="pres">
      <dgm:prSet presAssocID="{7C08F5B4-8B8B-4D52-8492-A7CB10BB4D7A}" presName="spaceRect" presStyleCnt="0"/>
      <dgm:spPr/>
    </dgm:pt>
    <dgm:pt modelId="{8282D0DC-9BE2-4CB6-B305-8D4C184EB485}" type="pres">
      <dgm:prSet presAssocID="{7C08F5B4-8B8B-4D52-8492-A7CB10BB4D7A}" presName="parTx" presStyleLbl="revTx" presStyleIdx="2" presStyleCnt="5">
        <dgm:presLayoutVars>
          <dgm:chMax val="0"/>
          <dgm:chPref val="0"/>
        </dgm:presLayoutVars>
      </dgm:prSet>
      <dgm:spPr/>
    </dgm:pt>
    <dgm:pt modelId="{87C1172C-1550-4085-9DFF-78FEF426BCC8}" type="pres">
      <dgm:prSet presAssocID="{29524893-3AC8-4274-9769-72C676ABE3BD}" presName="sibTrans" presStyleCnt="0"/>
      <dgm:spPr/>
    </dgm:pt>
    <dgm:pt modelId="{F1158BA6-89A9-47C2-BD59-DC9B22C6A787}" type="pres">
      <dgm:prSet presAssocID="{28C5CD39-6810-47D8-833D-5958DAF24A92}" presName="compNode" presStyleCnt="0"/>
      <dgm:spPr/>
    </dgm:pt>
    <dgm:pt modelId="{9077CF8B-21FD-465B-9645-580C9FE2E754}" type="pres">
      <dgm:prSet presAssocID="{28C5CD39-6810-47D8-833D-5958DAF24A92}" presName="bgRect" presStyleLbl="bgShp" presStyleIdx="3" presStyleCnt="5"/>
      <dgm:spPr/>
    </dgm:pt>
    <dgm:pt modelId="{9CDA2C61-BBAA-4312-A488-FE109567E76C}" type="pres">
      <dgm:prSet presAssocID="{28C5CD39-6810-47D8-833D-5958DAF24A9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B0584478-B1F0-41E3-BA3E-143B6C25917E}" type="pres">
      <dgm:prSet presAssocID="{28C5CD39-6810-47D8-833D-5958DAF24A92}" presName="spaceRect" presStyleCnt="0"/>
      <dgm:spPr/>
    </dgm:pt>
    <dgm:pt modelId="{3DBB5EAD-4347-4BBD-90FD-212EA5FCB877}" type="pres">
      <dgm:prSet presAssocID="{28C5CD39-6810-47D8-833D-5958DAF24A92}" presName="parTx" presStyleLbl="revTx" presStyleIdx="3" presStyleCnt="5">
        <dgm:presLayoutVars>
          <dgm:chMax val="0"/>
          <dgm:chPref val="0"/>
        </dgm:presLayoutVars>
      </dgm:prSet>
      <dgm:spPr/>
    </dgm:pt>
    <dgm:pt modelId="{A5880C3E-0E86-4E91-A17B-A4DC0D3369E3}" type="pres">
      <dgm:prSet presAssocID="{270FFE24-99DE-42E7-A886-7A0837436671}" presName="sibTrans" presStyleCnt="0"/>
      <dgm:spPr/>
    </dgm:pt>
    <dgm:pt modelId="{BD3D65B1-92BB-46F2-866A-27D7D87D5B08}" type="pres">
      <dgm:prSet presAssocID="{FE41C7B3-4A83-4E53-BF21-C700789FE0E5}" presName="compNode" presStyleCnt="0"/>
      <dgm:spPr/>
    </dgm:pt>
    <dgm:pt modelId="{A40E4F15-FE46-4BFC-BD31-7DB3C1A9C419}" type="pres">
      <dgm:prSet presAssocID="{FE41C7B3-4A83-4E53-BF21-C700789FE0E5}" presName="bgRect" presStyleLbl="bgShp" presStyleIdx="4" presStyleCnt="5"/>
      <dgm:spPr/>
    </dgm:pt>
    <dgm:pt modelId="{E6AECC13-0367-4DCC-9296-5C53CB575575}" type="pres">
      <dgm:prSet presAssocID="{FE41C7B3-4A83-4E53-BF21-C700789FE0E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D7B45A5B-2B6E-411C-9D94-698A1C6E806A}" type="pres">
      <dgm:prSet presAssocID="{FE41C7B3-4A83-4E53-BF21-C700789FE0E5}" presName="spaceRect" presStyleCnt="0"/>
      <dgm:spPr/>
    </dgm:pt>
    <dgm:pt modelId="{45068C70-AD21-40DA-AF2C-B7907B84963F}" type="pres">
      <dgm:prSet presAssocID="{FE41C7B3-4A83-4E53-BF21-C700789FE0E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1ACAE0A-053D-4F41-94F3-957BF33D6E4A}" type="presOf" srcId="{9D96A740-5B50-4964-8336-0555A261979A}" destId="{4FF5ED19-55AC-4433-BD06-D8B4CB9DAE0D}" srcOrd="0" destOrd="0" presId="urn:microsoft.com/office/officeart/2018/2/layout/IconVerticalSolidList"/>
    <dgm:cxn modelId="{2E15822A-8EF0-4448-8DC7-FF130CE0FBE7}" srcId="{9D96A740-5B50-4964-8336-0555A261979A}" destId="{7E303C5F-4E67-4349-8B69-4F88F0452C32}" srcOrd="0" destOrd="0" parTransId="{DB280665-1195-4CE4-AB47-E07F287888EF}" sibTransId="{74E3B2AE-02AE-4230-853F-88E525313CE4}"/>
    <dgm:cxn modelId="{17264935-17A7-4FA9-A3EB-33D195BCD1A1}" srcId="{9D96A740-5B50-4964-8336-0555A261979A}" destId="{28C5CD39-6810-47D8-833D-5958DAF24A92}" srcOrd="3" destOrd="0" parTransId="{A2B7AAB7-4948-4FDC-83A8-5828CC84FB78}" sibTransId="{270FFE24-99DE-42E7-A886-7A0837436671}"/>
    <dgm:cxn modelId="{7AC1EC4E-FB72-4895-A8A6-CA760F7B9B1F}" srcId="{9D96A740-5B50-4964-8336-0555A261979A}" destId="{389490A5-756B-4526-9276-BE4394EBA00A}" srcOrd="1" destOrd="0" parTransId="{517A74ED-B213-4B6A-91BE-C95635610E1E}" sibTransId="{482ADA39-4EA7-450E-A71F-62B02AE818FE}"/>
    <dgm:cxn modelId="{0B021C7C-8C5B-3A4B-A7AA-8B6642278901}" type="presOf" srcId="{28C5CD39-6810-47D8-833D-5958DAF24A92}" destId="{3DBB5EAD-4347-4BBD-90FD-212EA5FCB877}" srcOrd="0" destOrd="0" presId="urn:microsoft.com/office/officeart/2018/2/layout/IconVerticalSolidList"/>
    <dgm:cxn modelId="{3B701D7E-6C20-D844-B571-8BDD84BB8ED9}" type="presOf" srcId="{FE41C7B3-4A83-4E53-BF21-C700789FE0E5}" destId="{45068C70-AD21-40DA-AF2C-B7907B84963F}" srcOrd="0" destOrd="0" presId="urn:microsoft.com/office/officeart/2018/2/layout/IconVerticalSolidList"/>
    <dgm:cxn modelId="{10C14A84-7A32-554F-9CB0-07585688F6E6}" type="presOf" srcId="{7C08F5B4-8B8B-4D52-8492-A7CB10BB4D7A}" destId="{8282D0DC-9BE2-4CB6-B305-8D4C184EB485}" srcOrd="0" destOrd="0" presId="urn:microsoft.com/office/officeart/2018/2/layout/IconVerticalSolidList"/>
    <dgm:cxn modelId="{70E0338C-2914-3A40-9C7D-04023FAE9F28}" type="presOf" srcId="{389490A5-756B-4526-9276-BE4394EBA00A}" destId="{31140966-C1AE-40A8-B50A-29CD2FAB3D8A}" srcOrd="0" destOrd="0" presId="urn:microsoft.com/office/officeart/2018/2/layout/IconVerticalSolidList"/>
    <dgm:cxn modelId="{CE118FA4-9E20-4F86-842F-0FF247EBCDAC}" srcId="{9D96A740-5B50-4964-8336-0555A261979A}" destId="{FE41C7B3-4A83-4E53-BF21-C700789FE0E5}" srcOrd="4" destOrd="0" parTransId="{A7E6313E-63AD-4314-B4F8-64A4EBBF3992}" sibTransId="{0A871A54-6719-48A3-80A9-65EF7954BFCD}"/>
    <dgm:cxn modelId="{357724BA-744A-F748-BA27-EC32781D4583}" type="presOf" srcId="{7E303C5F-4E67-4349-8B69-4F88F0452C32}" destId="{A7CA037B-4B0F-4517-B2D4-24C796C2ACFB}" srcOrd="0" destOrd="0" presId="urn:microsoft.com/office/officeart/2018/2/layout/IconVerticalSolidList"/>
    <dgm:cxn modelId="{8BBF72F7-BE7A-4152-A250-4789CD70B0C7}" srcId="{9D96A740-5B50-4964-8336-0555A261979A}" destId="{7C08F5B4-8B8B-4D52-8492-A7CB10BB4D7A}" srcOrd="2" destOrd="0" parTransId="{D87A6803-1CDA-4A3F-A8F8-2660DD78B0E5}" sibTransId="{29524893-3AC8-4274-9769-72C676ABE3BD}"/>
    <dgm:cxn modelId="{793CA176-C3FC-DC4C-8AD9-F990818798DD}" type="presParOf" srcId="{4FF5ED19-55AC-4433-BD06-D8B4CB9DAE0D}" destId="{BC2A235F-D2F9-4BE3-AB20-E29FDD394457}" srcOrd="0" destOrd="0" presId="urn:microsoft.com/office/officeart/2018/2/layout/IconVerticalSolidList"/>
    <dgm:cxn modelId="{E5BC5ADF-3B9F-484E-BE86-CDFF9864B257}" type="presParOf" srcId="{BC2A235F-D2F9-4BE3-AB20-E29FDD394457}" destId="{5533DE2B-0401-491C-B5C4-2236FC2A479F}" srcOrd="0" destOrd="0" presId="urn:microsoft.com/office/officeart/2018/2/layout/IconVerticalSolidList"/>
    <dgm:cxn modelId="{1DF6CD36-6F1C-764A-85E3-2961B98BB4F2}" type="presParOf" srcId="{BC2A235F-D2F9-4BE3-AB20-E29FDD394457}" destId="{9CCF0193-6CB7-4E58-8E8F-B8B91BFFBF52}" srcOrd="1" destOrd="0" presId="urn:microsoft.com/office/officeart/2018/2/layout/IconVerticalSolidList"/>
    <dgm:cxn modelId="{B2212BEA-1D82-A34A-9293-348F5C9FBA31}" type="presParOf" srcId="{BC2A235F-D2F9-4BE3-AB20-E29FDD394457}" destId="{476A6ECA-5FBF-4722-9D9B-3A0F4D4BDD7B}" srcOrd="2" destOrd="0" presId="urn:microsoft.com/office/officeart/2018/2/layout/IconVerticalSolidList"/>
    <dgm:cxn modelId="{27845B97-ED4F-E64F-B91F-32F354E57644}" type="presParOf" srcId="{BC2A235F-D2F9-4BE3-AB20-E29FDD394457}" destId="{A7CA037B-4B0F-4517-B2D4-24C796C2ACFB}" srcOrd="3" destOrd="0" presId="urn:microsoft.com/office/officeart/2018/2/layout/IconVerticalSolidList"/>
    <dgm:cxn modelId="{BE0560EC-284C-8741-912C-0E7D7763D978}" type="presParOf" srcId="{4FF5ED19-55AC-4433-BD06-D8B4CB9DAE0D}" destId="{CD31285D-64C8-4664-81B9-53BB781CC96F}" srcOrd="1" destOrd="0" presId="urn:microsoft.com/office/officeart/2018/2/layout/IconVerticalSolidList"/>
    <dgm:cxn modelId="{D40177CF-4A90-C641-8F30-000C327DF5F1}" type="presParOf" srcId="{4FF5ED19-55AC-4433-BD06-D8B4CB9DAE0D}" destId="{BA2EC3B9-110C-4EBC-8CDD-BF346336B1CD}" srcOrd="2" destOrd="0" presId="urn:microsoft.com/office/officeart/2018/2/layout/IconVerticalSolidList"/>
    <dgm:cxn modelId="{76ABA321-F33B-CE4F-AFBD-5528BEFCD958}" type="presParOf" srcId="{BA2EC3B9-110C-4EBC-8CDD-BF346336B1CD}" destId="{FB838E7C-5628-490E-B573-2D4E705340A2}" srcOrd="0" destOrd="0" presId="urn:microsoft.com/office/officeart/2018/2/layout/IconVerticalSolidList"/>
    <dgm:cxn modelId="{AAE07D30-44A5-074F-B576-27BFBB0550CB}" type="presParOf" srcId="{BA2EC3B9-110C-4EBC-8CDD-BF346336B1CD}" destId="{43AA095B-B77E-41E2-81DB-C9090AF6482A}" srcOrd="1" destOrd="0" presId="urn:microsoft.com/office/officeart/2018/2/layout/IconVerticalSolidList"/>
    <dgm:cxn modelId="{48244758-2076-9D4D-8879-64E6E5BE4210}" type="presParOf" srcId="{BA2EC3B9-110C-4EBC-8CDD-BF346336B1CD}" destId="{6B594D8B-5C89-4544-A52F-D60EE8C8A8CB}" srcOrd="2" destOrd="0" presId="urn:microsoft.com/office/officeart/2018/2/layout/IconVerticalSolidList"/>
    <dgm:cxn modelId="{09BB7191-ED8A-CA46-B2D4-B7CFB5746718}" type="presParOf" srcId="{BA2EC3B9-110C-4EBC-8CDD-BF346336B1CD}" destId="{31140966-C1AE-40A8-B50A-29CD2FAB3D8A}" srcOrd="3" destOrd="0" presId="urn:microsoft.com/office/officeart/2018/2/layout/IconVerticalSolidList"/>
    <dgm:cxn modelId="{672BD12F-8B0B-B14E-8847-E81171463B12}" type="presParOf" srcId="{4FF5ED19-55AC-4433-BD06-D8B4CB9DAE0D}" destId="{8007A461-2400-403E-915A-C85BDF4F1BCA}" srcOrd="3" destOrd="0" presId="urn:microsoft.com/office/officeart/2018/2/layout/IconVerticalSolidList"/>
    <dgm:cxn modelId="{C84D0E50-0EEA-684A-9D32-F05DE30A9996}" type="presParOf" srcId="{4FF5ED19-55AC-4433-BD06-D8B4CB9DAE0D}" destId="{FB57B378-1C2C-4A38-9D49-808FDE1EC36B}" srcOrd="4" destOrd="0" presId="urn:microsoft.com/office/officeart/2018/2/layout/IconVerticalSolidList"/>
    <dgm:cxn modelId="{516C3F0B-6798-0B49-94F7-986635D38116}" type="presParOf" srcId="{FB57B378-1C2C-4A38-9D49-808FDE1EC36B}" destId="{E2A18E94-D14D-4069-B59A-4D2DFE141C42}" srcOrd="0" destOrd="0" presId="urn:microsoft.com/office/officeart/2018/2/layout/IconVerticalSolidList"/>
    <dgm:cxn modelId="{84A82A07-FBF3-6343-9CE7-C153A2C6C010}" type="presParOf" srcId="{FB57B378-1C2C-4A38-9D49-808FDE1EC36B}" destId="{4F52F2C4-B064-45C7-B0B6-659A117C3A2D}" srcOrd="1" destOrd="0" presId="urn:microsoft.com/office/officeart/2018/2/layout/IconVerticalSolidList"/>
    <dgm:cxn modelId="{FC2DE414-5853-D843-9965-7094749CD86A}" type="presParOf" srcId="{FB57B378-1C2C-4A38-9D49-808FDE1EC36B}" destId="{E1946217-5292-47AB-9A9F-6AEE751FC97D}" srcOrd="2" destOrd="0" presId="urn:microsoft.com/office/officeart/2018/2/layout/IconVerticalSolidList"/>
    <dgm:cxn modelId="{4840F871-41BF-A041-9837-DBE0548B8670}" type="presParOf" srcId="{FB57B378-1C2C-4A38-9D49-808FDE1EC36B}" destId="{8282D0DC-9BE2-4CB6-B305-8D4C184EB485}" srcOrd="3" destOrd="0" presId="urn:microsoft.com/office/officeart/2018/2/layout/IconVerticalSolidList"/>
    <dgm:cxn modelId="{FF18D70C-83D3-7545-8515-22726BB06ADC}" type="presParOf" srcId="{4FF5ED19-55AC-4433-BD06-D8B4CB9DAE0D}" destId="{87C1172C-1550-4085-9DFF-78FEF426BCC8}" srcOrd="5" destOrd="0" presId="urn:microsoft.com/office/officeart/2018/2/layout/IconVerticalSolidList"/>
    <dgm:cxn modelId="{4D89A856-E081-724C-8847-E4551B89FB6A}" type="presParOf" srcId="{4FF5ED19-55AC-4433-BD06-D8B4CB9DAE0D}" destId="{F1158BA6-89A9-47C2-BD59-DC9B22C6A787}" srcOrd="6" destOrd="0" presId="urn:microsoft.com/office/officeart/2018/2/layout/IconVerticalSolidList"/>
    <dgm:cxn modelId="{39CA146B-28A6-ED4B-8492-4DCA21EAD3D2}" type="presParOf" srcId="{F1158BA6-89A9-47C2-BD59-DC9B22C6A787}" destId="{9077CF8B-21FD-465B-9645-580C9FE2E754}" srcOrd="0" destOrd="0" presId="urn:microsoft.com/office/officeart/2018/2/layout/IconVerticalSolidList"/>
    <dgm:cxn modelId="{C9AE22E8-A389-D54E-9CB6-B3E4E9AD51DB}" type="presParOf" srcId="{F1158BA6-89A9-47C2-BD59-DC9B22C6A787}" destId="{9CDA2C61-BBAA-4312-A488-FE109567E76C}" srcOrd="1" destOrd="0" presId="urn:microsoft.com/office/officeart/2018/2/layout/IconVerticalSolidList"/>
    <dgm:cxn modelId="{5EA97DBD-365E-114B-A128-21C8D8B9BD46}" type="presParOf" srcId="{F1158BA6-89A9-47C2-BD59-DC9B22C6A787}" destId="{B0584478-B1F0-41E3-BA3E-143B6C25917E}" srcOrd="2" destOrd="0" presId="urn:microsoft.com/office/officeart/2018/2/layout/IconVerticalSolidList"/>
    <dgm:cxn modelId="{5C8E2E9B-2684-DF44-B304-5EF58AA86B4C}" type="presParOf" srcId="{F1158BA6-89A9-47C2-BD59-DC9B22C6A787}" destId="{3DBB5EAD-4347-4BBD-90FD-212EA5FCB877}" srcOrd="3" destOrd="0" presId="urn:microsoft.com/office/officeart/2018/2/layout/IconVerticalSolidList"/>
    <dgm:cxn modelId="{A5D6DC1B-36AF-5444-98A2-172CBA314981}" type="presParOf" srcId="{4FF5ED19-55AC-4433-BD06-D8B4CB9DAE0D}" destId="{A5880C3E-0E86-4E91-A17B-A4DC0D3369E3}" srcOrd="7" destOrd="0" presId="urn:microsoft.com/office/officeart/2018/2/layout/IconVerticalSolidList"/>
    <dgm:cxn modelId="{9CCE97A5-81DE-FC41-A294-A7E7D5A2C559}" type="presParOf" srcId="{4FF5ED19-55AC-4433-BD06-D8B4CB9DAE0D}" destId="{BD3D65B1-92BB-46F2-866A-27D7D87D5B08}" srcOrd="8" destOrd="0" presId="urn:microsoft.com/office/officeart/2018/2/layout/IconVerticalSolidList"/>
    <dgm:cxn modelId="{839B805F-D884-AA40-B7B4-585770AAF6CD}" type="presParOf" srcId="{BD3D65B1-92BB-46F2-866A-27D7D87D5B08}" destId="{A40E4F15-FE46-4BFC-BD31-7DB3C1A9C419}" srcOrd="0" destOrd="0" presId="urn:microsoft.com/office/officeart/2018/2/layout/IconVerticalSolidList"/>
    <dgm:cxn modelId="{52BDC0B4-12A2-1140-B175-29BC58CDED2C}" type="presParOf" srcId="{BD3D65B1-92BB-46F2-866A-27D7D87D5B08}" destId="{E6AECC13-0367-4DCC-9296-5C53CB575575}" srcOrd="1" destOrd="0" presId="urn:microsoft.com/office/officeart/2018/2/layout/IconVerticalSolidList"/>
    <dgm:cxn modelId="{EE3FDB5F-6A54-2348-B1F0-C18A244AD4D4}" type="presParOf" srcId="{BD3D65B1-92BB-46F2-866A-27D7D87D5B08}" destId="{D7B45A5B-2B6E-411C-9D94-698A1C6E806A}" srcOrd="2" destOrd="0" presId="urn:microsoft.com/office/officeart/2018/2/layout/IconVerticalSolidList"/>
    <dgm:cxn modelId="{3F76A758-398F-6D44-9B15-60D02B3948CB}" type="presParOf" srcId="{BD3D65B1-92BB-46F2-866A-27D7D87D5B08}" destId="{45068C70-AD21-40DA-AF2C-B7907B8496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01932-756A-49F9-8178-4ADAADCAD7F6}">
      <dsp:nvSpPr>
        <dsp:cNvPr id="0" name=""/>
        <dsp:cNvSpPr/>
      </dsp:nvSpPr>
      <dsp:spPr>
        <a:xfrm>
          <a:off x="973190" y="851541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173F0-2E95-4EB7-8B20-5CF3A716BC64}">
      <dsp:nvSpPr>
        <dsp:cNvPr id="0" name=""/>
        <dsp:cNvSpPr/>
      </dsp:nvSpPr>
      <dsp:spPr>
        <a:xfrm>
          <a:off x="1242597" y="1120949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B8145-6B7F-437A-9F86-C02116401731}">
      <dsp:nvSpPr>
        <dsp:cNvPr id="0" name=""/>
        <dsp:cNvSpPr/>
      </dsp:nvSpPr>
      <dsp:spPr>
        <a:xfrm>
          <a:off x="569079" y="250943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StartUp dan Industri Kreatif</a:t>
          </a:r>
        </a:p>
      </dsp:txBody>
      <dsp:txXfrm>
        <a:off x="569079" y="2509432"/>
        <a:ext cx="2072362" cy="720000"/>
      </dsp:txXfrm>
    </dsp:sp>
    <dsp:sp modelId="{FEFE83AF-19EF-4CE3-B502-88D8C552F6B8}">
      <dsp:nvSpPr>
        <dsp:cNvPr id="0" name=""/>
        <dsp:cNvSpPr/>
      </dsp:nvSpPr>
      <dsp:spPr>
        <a:xfrm>
          <a:off x="3408216" y="851541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858D9-A085-43D4-A01C-9948699D0606}">
      <dsp:nvSpPr>
        <dsp:cNvPr id="0" name=""/>
        <dsp:cNvSpPr/>
      </dsp:nvSpPr>
      <dsp:spPr>
        <a:xfrm>
          <a:off x="3677623" y="1120949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40EE2-FF3F-45F7-9CDA-6C4AD87ECF48}">
      <dsp:nvSpPr>
        <dsp:cNvPr id="0" name=""/>
        <dsp:cNvSpPr/>
      </dsp:nvSpPr>
      <dsp:spPr>
        <a:xfrm>
          <a:off x="3004105" y="250943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Problem Trivia</a:t>
          </a:r>
        </a:p>
      </dsp:txBody>
      <dsp:txXfrm>
        <a:off x="3004105" y="2509432"/>
        <a:ext cx="2072362" cy="720000"/>
      </dsp:txXfrm>
    </dsp:sp>
    <dsp:sp modelId="{0C188FAE-A180-4F62-BFED-60675B870039}">
      <dsp:nvSpPr>
        <dsp:cNvPr id="0" name=""/>
        <dsp:cNvSpPr/>
      </dsp:nvSpPr>
      <dsp:spPr>
        <a:xfrm>
          <a:off x="5843242" y="851541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5D236-955A-4FFC-961F-057F1F846B49}">
      <dsp:nvSpPr>
        <dsp:cNvPr id="0" name=""/>
        <dsp:cNvSpPr/>
      </dsp:nvSpPr>
      <dsp:spPr>
        <a:xfrm>
          <a:off x="6112649" y="1120949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11404-0839-4E19-A810-02F39C22E2EB}">
      <dsp:nvSpPr>
        <dsp:cNvPr id="0" name=""/>
        <dsp:cNvSpPr/>
      </dsp:nvSpPr>
      <dsp:spPr>
        <a:xfrm>
          <a:off x="5439131" y="250943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Ecosystem supportive</a:t>
          </a:r>
        </a:p>
      </dsp:txBody>
      <dsp:txXfrm>
        <a:off x="5439131" y="2509432"/>
        <a:ext cx="2072362" cy="720000"/>
      </dsp:txXfrm>
    </dsp:sp>
    <dsp:sp modelId="{CF5B5FEE-4475-4AF3-8F46-424666ADB20C}">
      <dsp:nvSpPr>
        <dsp:cNvPr id="0" name=""/>
        <dsp:cNvSpPr/>
      </dsp:nvSpPr>
      <dsp:spPr>
        <a:xfrm>
          <a:off x="8278268" y="851541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FF09-D7A8-4921-9E2A-C1DBDF9B5963}">
      <dsp:nvSpPr>
        <dsp:cNvPr id="0" name=""/>
        <dsp:cNvSpPr/>
      </dsp:nvSpPr>
      <dsp:spPr>
        <a:xfrm>
          <a:off x="8547675" y="1120949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1A694-A06A-4A60-A8AC-999DD5AC8070}">
      <dsp:nvSpPr>
        <dsp:cNvPr id="0" name=""/>
        <dsp:cNvSpPr/>
      </dsp:nvSpPr>
      <dsp:spPr>
        <a:xfrm>
          <a:off x="7874157" y="250943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Manajemen Talenta</a:t>
          </a:r>
        </a:p>
      </dsp:txBody>
      <dsp:txXfrm>
        <a:off x="7874157" y="2509432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F9ADF-8EAA-4F44-97FD-63565F4CF216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03952-AF63-4C6A-A1D6-9D4106D55B6A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943C4-B1E9-4A02-8013-D6B3A6001E8E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Isolated Technology Nation</a:t>
          </a:r>
          <a:br>
            <a:rPr lang="en-US" sz="1800" b="1" kern="1200"/>
          </a:br>
          <a:r>
            <a:rPr lang="en-US" sz="1800" u="sng" kern="1200">
              <a:hlinkClick xmlns:r="http://schemas.openxmlformats.org/officeDocument/2006/relationships" r:id="rId3"/>
            </a:rPr>
            <a:t>China</a:t>
          </a:r>
          <a:r>
            <a:rPr lang="en-US" sz="1800" kern="1200"/>
            <a:t> and </a:t>
          </a:r>
          <a:r>
            <a:rPr lang="en-US" sz="1800" u="sng" kern="1200">
              <a:hlinkClick xmlns:r="http://schemas.openxmlformats.org/officeDocument/2006/relationships" r:id="rId4"/>
            </a:rPr>
            <a:t>India</a:t>
          </a:r>
          <a:r>
            <a:rPr lang="en-US" sz="1800" kern="1200"/>
            <a:t> clearly are </a:t>
          </a:r>
          <a:r>
            <a:rPr lang="en-US" sz="1800" u="sng" kern="1200">
              <a:hlinkClick xmlns:r="http://schemas.openxmlformats.org/officeDocument/2006/relationships" r:id="rId5"/>
            </a:rPr>
            <a:t>mature ecosystem by themselves</a:t>
          </a:r>
          <a:r>
            <a:rPr lang="en-US" sz="1800" kern="1200"/>
            <a:t>, they have the technology, funding, and big market. </a:t>
          </a:r>
        </a:p>
      </dsp:txBody>
      <dsp:txXfrm>
        <a:off x="1941716" y="718"/>
        <a:ext cx="4571887" cy="1681139"/>
      </dsp:txXfrm>
    </dsp:sp>
    <dsp:sp modelId="{4ABBC87F-7B31-4826-8408-E669A149FBAF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9A681-3684-4C28-A607-9893CA461BF7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885E6-FC44-49E2-8E60-5BB12E985B3D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Advanced Technology Nation with Limited Market</a:t>
          </a:r>
          <a:br>
            <a:rPr lang="en-US" sz="1800" b="1" kern="1200"/>
          </a:br>
          <a:r>
            <a:rPr lang="en-US" sz="1800" u="sng" kern="1200">
              <a:hlinkClick xmlns:r="http://schemas.openxmlformats.org/officeDocument/2006/relationships" r:id="rId8"/>
            </a:rPr>
            <a:t>Japan</a:t>
          </a:r>
          <a:r>
            <a:rPr lang="en-US" sz="1800" kern="1200"/>
            <a:t>, </a:t>
          </a:r>
          <a:r>
            <a:rPr lang="en-US" sz="1800" u="sng" kern="1200">
              <a:hlinkClick xmlns:r="http://schemas.openxmlformats.org/officeDocument/2006/relationships" r:id="rId9"/>
            </a:rPr>
            <a:t>Korea,</a:t>
          </a:r>
          <a:r>
            <a:rPr lang="en-US" sz="1800" kern="1200"/>
            <a:t> and </a:t>
          </a:r>
          <a:r>
            <a:rPr lang="en-US" sz="1800" u="sng" kern="1200">
              <a:hlinkClick xmlns:r="http://schemas.openxmlformats.org/officeDocument/2006/relationships" r:id="rId10"/>
            </a:rPr>
            <a:t>Taiwan</a:t>
          </a:r>
          <a:r>
            <a:rPr lang="en-US" sz="1800" kern="1200"/>
            <a:t> are advanced technology countries with a mature market but each has limited size.</a:t>
          </a:r>
        </a:p>
      </dsp:txBody>
      <dsp:txXfrm>
        <a:off x="1941716" y="2102143"/>
        <a:ext cx="4571887" cy="1681139"/>
      </dsp:txXfrm>
    </dsp:sp>
    <dsp:sp modelId="{2B6FF56A-5F8D-46CF-949D-E0D7E8D60DC1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F91E5-D624-438C-8833-B528519CAD14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3C2E1-00F3-4934-931F-83B0E414E64F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Advanced Technology Nation with Small Market</a:t>
          </a:r>
          <a:br>
            <a:rPr lang="en-US" sz="1800" b="1" kern="1200"/>
          </a:br>
          <a:r>
            <a:rPr lang="en-US" sz="1800" kern="1200"/>
            <a:t>Singapore is a country with very advanced technology but no market, so they have to think globally from day one. </a:t>
          </a:r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3750-C296-403B-804B-19C77F67011F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D10BE-9A1E-460F-BB78-5BFF2C12FAAB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9AFBA-7BC4-48BB-8641-F9D175D7E8BA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Emerging Technology Nation with Limited Market</a:t>
          </a:r>
          <a:br>
            <a:rPr lang="en-US" sz="1600" kern="1200"/>
          </a:br>
          <a:r>
            <a:rPr lang="en-US" sz="1600" u="sng" kern="1200">
              <a:hlinkClick xmlns:r="http://schemas.openxmlformats.org/officeDocument/2006/relationships" r:id="rId3"/>
            </a:rPr>
            <a:t>Thailand</a:t>
          </a:r>
          <a:r>
            <a:rPr lang="en-US" sz="1600" kern="1200"/>
            <a:t> and </a:t>
          </a:r>
          <a:r>
            <a:rPr lang="en-US" sz="1600" u="sng" kern="1200">
              <a:hlinkClick xmlns:r="http://schemas.openxmlformats.org/officeDocument/2006/relationships" r:id="rId4"/>
            </a:rPr>
            <a:t>Philippine</a:t>
          </a:r>
          <a:r>
            <a:rPr lang="en-US" sz="1600" kern="1200"/>
            <a:t>s are quite similar to Indonesia. </a:t>
          </a:r>
          <a:r>
            <a:rPr lang="en-US" sz="1600" u="sng" kern="1200">
              <a:hlinkClick xmlns:r="http://schemas.openxmlformats.org/officeDocument/2006/relationships" r:id="rId5"/>
            </a:rPr>
            <a:t>Vietnam</a:t>
          </a:r>
          <a:r>
            <a:rPr lang="en-US" sz="1600" kern="1200"/>
            <a:t> is slightly behind Indonesia while </a:t>
          </a:r>
          <a:r>
            <a:rPr lang="en-US" sz="1600" u="sng" kern="1200">
              <a:hlinkClick xmlns:r="http://schemas.openxmlformats.org/officeDocument/2006/relationships" r:id="rId6"/>
            </a:rPr>
            <a:t>Malaysia</a:t>
          </a:r>
          <a:r>
            <a:rPr lang="en-US" sz="1600" kern="1200"/>
            <a:t> is slightly ahead of Indonesia in terms of technology and market maturity.</a:t>
          </a:r>
        </a:p>
      </dsp:txBody>
      <dsp:txXfrm>
        <a:off x="2039300" y="956381"/>
        <a:ext cx="4474303" cy="1765627"/>
      </dsp:txXfrm>
    </dsp:sp>
    <dsp:sp modelId="{03DEE588-F45E-41A7-B69F-DF9E089F58CC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1E8E2-9591-422C-9BF7-5EBF5A401E0C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FC492-48E0-4457-8C40-386964772EB6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Indonesia is The Emerging Technology Nation with Vast Market</a:t>
          </a:r>
          <a:br>
            <a:rPr lang="en-US" sz="1600" b="1" kern="1200"/>
          </a:br>
          <a:r>
            <a:rPr lang="en-US" sz="1600" kern="1200"/>
            <a:t>Indonesia has a </a:t>
          </a:r>
          <a:r>
            <a:rPr lang="en-US" sz="1600" u="sng" kern="1200">
              <a:hlinkClick xmlns:r="http://schemas.openxmlformats.org/officeDocument/2006/relationships" r:id="rId9"/>
            </a:rPr>
            <a:t>vast market</a:t>
          </a:r>
          <a:r>
            <a:rPr lang="en-US" sz="1600" kern="1200"/>
            <a:t>, so we can sustain and scale by only targeting the Indonesian market. </a:t>
          </a:r>
        </a:p>
      </dsp:txBody>
      <dsp:txXfrm>
        <a:off x="2039300" y="3163416"/>
        <a:ext cx="4474303" cy="1765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7BFC8-49E6-DD4C-804B-E4DAA9E3638F}">
      <dsp:nvSpPr>
        <dsp:cNvPr id="0" name=""/>
        <dsp:cNvSpPr/>
      </dsp:nvSpPr>
      <dsp:spPr>
        <a:xfrm rot="5400000">
          <a:off x="309" y="1428243"/>
          <a:ext cx="4028836" cy="402945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D310BE-ADF0-BF4A-B747-110D7E10B3E6}">
      <dsp:nvSpPr>
        <dsp:cNvPr id="0" name=""/>
        <dsp:cNvSpPr/>
      </dsp:nvSpPr>
      <dsp:spPr>
        <a:xfrm rot="16200000">
          <a:off x="4146808" y="1428243"/>
          <a:ext cx="4028836" cy="402945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8444B-41C7-544C-88A2-11236C9C5DD4}">
      <dsp:nvSpPr>
        <dsp:cNvPr id="0" name=""/>
        <dsp:cNvSpPr/>
      </dsp:nvSpPr>
      <dsp:spPr>
        <a:xfrm>
          <a:off x="4623206" y="4928220"/>
          <a:ext cx="3058972" cy="80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solidFill>
                <a:srgbClr val="FFFFFF"/>
              </a:solidFill>
            </a:rPr>
            <a:t>komunitas</a:t>
          </a:r>
          <a:endParaRPr lang="en-US" sz="3700" kern="1200" dirty="0">
            <a:solidFill>
              <a:srgbClr val="FFFFFF"/>
            </a:solidFill>
          </a:endParaRPr>
        </a:p>
      </dsp:txBody>
      <dsp:txXfrm>
        <a:off x="4623206" y="4928220"/>
        <a:ext cx="3058972" cy="806025"/>
      </dsp:txXfrm>
    </dsp:sp>
    <dsp:sp modelId="{D9EA615D-8A78-2D45-A85F-67527C19BACC}">
      <dsp:nvSpPr>
        <dsp:cNvPr id="0" name=""/>
        <dsp:cNvSpPr/>
      </dsp:nvSpPr>
      <dsp:spPr>
        <a:xfrm rot="5400000">
          <a:off x="4017573" y="1428243"/>
          <a:ext cx="4028836" cy="402945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99542-9541-3047-87D0-115BB849DE0B}">
      <dsp:nvSpPr>
        <dsp:cNvPr id="0" name=""/>
        <dsp:cNvSpPr/>
      </dsp:nvSpPr>
      <dsp:spPr>
        <a:xfrm rot="16200000">
          <a:off x="8162853" y="1428243"/>
          <a:ext cx="4028836" cy="402945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FF8643-4AA1-A74D-B681-BCC6AD61479E}">
      <dsp:nvSpPr>
        <dsp:cNvPr id="0" name=""/>
        <dsp:cNvSpPr/>
      </dsp:nvSpPr>
      <dsp:spPr>
        <a:xfrm>
          <a:off x="8345424" y="4928220"/>
          <a:ext cx="3058972" cy="80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solidFill>
                <a:srgbClr val="FFFFFF"/>
              </a:solidFill>
            </a:rPr>
            <a:t>bisnis</a:t>
          </a:r>
          <a:endParaRPr lang="en-US" sz="3700" kern="1200" dirty="0">
            <a:solidFill>
              <a:srgbClr val="FFFFFF"/>
            </a:solidFill>
          </a:endParaRPr>
        </a:p>
      </dsp:txBody>
      <dsp:txXfrm>
        <a:off x="8345424" y="4928220"/>
        <a:ext cx="3058972" cy="806025"/>
      </dsp:txXfrm>
    </dsp:sp>
    <dsp:sp modelId="{D62F77DE-806A-A24F-B690-22A8772DF4FD}">
      <dsp:nvSpPr>
        <dsp:cNvPr id="0" name=""/>
        <dsp:cNvSpPr/>
      </dsp:nvSpPr>
      <dsp:spPr>
        <a:xfrm>
          <a:off x="4524914" y="2584598"/>
          <a:ext cx="1845917" cy="184591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rgbClr val="FFFFFF"/>
              </a:solidFill>
            </a:rPr>
            <a:t>Kepentingan</a:t>
          </a:r>
          <a:r>
            <a:rPr lang="en-US" sz="1600" kern="1200" dirty="0">
              <a:solidFill>
                <a:srgbClr val="FFFFFF"/>
              </a:solidFill>
            </a:rPr>
            <a:t> </a:t>
          </a:r>
        </a:p>
      </dsp:txBody>
      <dsp:txXfrm>
        <a:off x="4782677" y="2802271"/>
        <a:ext cx="1064312" cy="1410570"/>
      </dsp:txXfrm>
    </dsp:sp>
    <dsp:sp modelId="{9B04B5B4-FD29-3B40-8FD0-53C45EA9F479}">
      <dsp:nvSpPr>
        <dsp:cNvPr id="0" name=""/>
        <dsp:cNvSpPr/>
      </dsp:nvSpPr>
      <dsp:spPr>
        <a:xfrm>
          <a:off x="5855305" y="2584598"/>
          <a:ext cx="1845917" cy="184591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Team work</a:t>
          </a:r>
        </a:p>
      </dsp:txBody>
      <dsp:txXfrm>
        <a:off x="6379147" y="2802271"/>
        <a:ext cx="1064312" cy="1410570"/>
      </dsp:txXfrm>
    </dsp:sp>
    <dsp:sp modelId="{892FD075-A260-C048-B42E-98FD1FA61B1F}">
      <dsp:nvSpPr>
        <dsp:cNvPr id="0" name=""/>
        <dsp:cNvSpPr/>
      </dsp:nvSpPr>
      <dsp:spPr>
        <a:xfrm>
          <a:off x="1162106" y="2040156"/>
          <a:ext cx="1276572" cy="127660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FF"/>
              </a:solidFill>
            </a:rPr>
            <a:t>ide</a:t>
          </a:r>
        </a:p>
      </dsp:txBody>
      <dsp:txXfrm>
        <a:off x="1349056" y="2227110"/>
        <a:ext cx="902672" cy="902694"/>
      </dsp:txXfrm>
    </dsp:sp>
    <dsp:sp modelId="{3616F257-4919-894B-A1C8-649FEAF7C3A3}">
      <dsp:nvSpPr>
        <dsp:cNvPr id="0" name=""/>
        <dsp:cNvSpPr/>
      </dsp:nvSpPr>
      <dsp:spPr>
        <a:xfrm>
          <a:off x="691286" y="3107452"/>
          <a:ext cx="627061" cy="62681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6B5210-A2C7-0E40-BCFF-DA21153BF5B6}">
      <dsp:nvSpPr>
        <dsp:cNvPr id="0" name=""/>
        <dsp:cNvSpPr/>
      </dsp:nvSpPr>
      <dsp:spPr>
        <a:xfrm>
          <a:off x="2543438" y="2291268"/>
          <a:ext cx="364863" cy="364624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5FFDB6-2DA8-8E47-B244-28110F03B501}">
      <dsp:nvSpPr>
        <dsp:cNvPr id="0" name=""/>
        <dsp:cNvSpPr/>
      </dsp:nvSpPr>
      <dsp:spPr>
        <a:xfrm>
          <a:off x="2407849" y="2802629"/>
          <a:ext cx="1276572" cy="127660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rgbClr val="FFFFFF"/>
              </a:solidFill>
            </a:rPr>
            <a:t>semangat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594799" y="2989583"/>
        <a:ext cx="902672" cy="902694"/>
      </dsp:txXfrm>
    </dsp:sp>
    <dsp:sp modelId="{2FFE8A31-A7DC-B44A-9A53-416E984163DF}">
      <dsp:nvSpPr>
        <dsp:cNvPr id="0" name=""/>
        <dsp:cNvSpPr/>
      </dsp:nvSpPr>
      <dsp:spPr>
        <a:xfrm>
          <a:off x="2541343" y="4157306"/>
          <a:ext cx="364863" cy="36462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3D95C5-F983-0649-8BAC-334EAB0734BE}">
      <dsp:nvSpPr>
        <dsp:cNvPr id="0" name=""/>
        <dsp:cNvSpPr/>
      </dsp:nvSpPr>
      <dsp:spPr>
        <a:xfrm>
          <a:off x="1184854" y="3532156"/>
          <a:ext cx="1276572" cy="127660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rgbClr val="FFFFFF"/>
              </a:solidFill>
            </a:rPr>
            <a:t>hobi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1371804" y="3719110"/>
        <a:ext cx="902672" cy="902694"/>
      </dsp:txXfrm>
    </dsp:sp>
    <dsp:sp modelId="{85467923-FDA0-9440-8AD9-B2D888BED11E}">
      <dsp:nvSpPr>
        <dsp:cNvPr id="0" name=""/>
        <dsp:cNvSpPr/>
      </dsp:nvSpPr>
      <dsp:spPr>
        <a:xfrm>
          <a:off x="8692896" y="2261274"/>
          <a:ext cx="2353056" cy="23526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Orientasi</a:t>
          </a:r>
          <a:r>
            <a:rPr lang="en-US" sz="3000" kern="1200" dirty="0"/>
            <a:t> </a:t>
          </a:r>
          <a:r>
            <a:rPr lang="en-US" sz="3000" kern="1200" dirty="0" err="1"/>
            <a:t>bisnis</a:t>
          </a:r>
          <a:endParaRPr lang="en-US" sz="3000" kern="1200" dirty="0"/>
        </a:p>
      </dsp:txBody>
      <dsp:txXfrm>
        <a:off x="9037493" y="2605809"/>
        <a:ext cx="1663862" cy="1663560"/>
      </dsp:txXfrm>
    </dsp:sp>
    <dsp:sp modelId="{B062AB78-5FE7-0C47-8AF8-90CABE0F749D}">
      <dsp:nvSpPr>
        <dsp:cNvPr id="0" name=""/>
        <dsp:cNvSpPr/>
      </dsp:nvSpPr>
      <dsp:spPr>
        <a:xfrm>
          <a:off x="757123" y="4928220"/>
          <a:ext cx="3058972" cy="80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FFFFFF"/>
              </a:solidFill>
            </a:rPr>
            <a:t>personal</a:t>
          </a:r>
        </a:p>
      </dsp:txBody>
      <dsp:txXfrm>
        <a:off x="757123" y="4928220"/>
        <a:ext cx="3058972" cy="8060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3DE2B-0401-491C-B5C4-2236FC2A479F}">
      <dsp:nvSpPr>
        <dsp:cNvPr id="0" name=""/>
        <dsp:cNvSpPr/>
      </dsp:nvSpPr>
      <dsp:spPr>
        <a:xfrm>
          <a:off x="0" y="3188"/>
          <a:ext cx="10515600" cy="6790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F0193-6CB7-4E58-8E8F-B8B91BFFBF52}">
      <dsp:nvSpPr>
        <dsp:cNvPr id="0" name=""/>
        <dsp:cNvSpPr/>
      </dsp:nvSpPr>
      <dsp:spPr>
        <a:xfrm>
          <a:off x="205427" y="155985"/>
          <a:ext cx="373504" cy="3735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A037B-4B0F-4517-B2D4-24C796C2ACFB}">
      <dsp:nvSpPr>
        <dsp:cNvPr id="0" name=""/>
        <dsp:cNvSpPr/>
      </dsp:nvSpPr>
      <dsp:spPr>
        <a:xfrm>
          <a:off x="784360" y="3188"/>
          <a:ext cx="9731239" cy="6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71" tIns="71871" rIns="71871" bIns="7187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Internships in dalatech.id &amp; gamabox.id</a:t>
          </a:r>
        </a:p>
      </dsp:txBody>
      <dsp:txXfrm>
        <a:off x="784360" y="3188"/>
        <a:ext cx="9731239" cy="679099"/>
      </dsp:txXfrm>
    </dsp:sp>
    <dsp:sp modelId="{FB838E7C-5628-490E-B573-2D4E705340A2}">
      <dsp:nvSpPr>
        <dsp:cNvPr id="0" name=""/>
        <dsp:cNvSpPr/>
      </dsp:nvSpPr>
      <dsp:spPr>
        <a:xfrm>
          <a:off x="0" y="852062"/>
          <a:ext cx="10515600" cy="679099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A095B-B77E-41E2-81DB-C9090AF6482A}">
      <dsp:nvSpPr>
        <dsp:cNvPr id="0" name=""/>
        <dsp:cNvSpPr/>
      </dsp:nvSpPr>
      <dsp:spPr>
        <a:xfrm>
          <a:off x="205427" y="1004860"/>
          <a:ext cx="373504" cy="3735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40966-C1AE-40A8-B50A-29CD2FAB3D8A}">
      <dsp:nvSpPr>
        <dsp:cNvPr id="0" name=""/>
        <dsp:cNvSpPr/>
      </dsp:nvSpPr>
      <dsp:spPr>
        <a:xfrm>
          <a:off x="784360" y="852062"/>
          <a:ext cx="9731239" cy="6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71" tIns="71871" rIns="71871" bIns="7187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2-3 months works</a:t>
          </a:r>
        </a:p>
      </dsp:txBody>
      <dsp:txXfrm>
        <a:off x="784360" y="852062"/>
        <a:ext cx="9731239" cy="679099"/>
      </dsp:txXfrm>
    </dsp:sp>
    <dsp:sp modelId="{E2A18E94-D14D-4069-B59A-4D2DFE141C42}">
      <dsp:nvSpPr>
        <dsp:cNvPr id="0" name=""/>
        <dsp:cNvSpPr/>
      </dsp:nvSpPr>
      <dsp:spPr>
        <a:xfrm>
          <a:off x="0" y="1700937"/>
          <a:ext cx="10515600" cy="679099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2F2C4-B064-45C7-B0B6-659A117C3A2D}">
      <dsp:nvSpPr>
        <dsp:cNvPr id="0" name=""/>
        <dsp:cNvSpPr/>
      </dsp:nvSpPr>
      <dsp:spPr>
        <a:xfrm>
          <a:off x="205427" y="1853734"/>
          <a:ext cx="373504" cy="3735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2D0DC-9BE2-4CB6-B305-8D4C184EB485}">
      <dsp:nvSpPr>
        <dsp:cNvPr id="0" name=""/>
        <dsp:cNvSpPr/>
      </dsp:nvSpPr>
      <dsp:spPr>
        <a:xfrm>
          <a:off x="784360" y="1700937"/>
          <a:ext cx="9731239" cy="6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71" tIns="71871" rIns="71871" bIns="7187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Business development</a:t>
          </a:r>
        </a:p>
      </dsp:txBody>
      <dsp:txXfrm>
        <a:off x="784360" y="1700937"/>
        <a:ext cx="9731239" cy="679099"/>
      </dsp:txXfrm>
    </dsp:sp>
    <dsp:sp modelId="{9077CF8B-21FD-465B-9645-580C9FE2E754}">
      <dsp:nvSpPr>
        <dsp:cNvPr id="0" name=""/>
        <dsp:cNvSpPr/>
      </dsp:nvSpPr>
      <dsp:spPr>
        <a:xfrm>
          <a:off x="0" y="2549811"/>
          <a:ext cx="10515600" cy="679099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A2C61-BBAA-4312-A488-FE109567E76C}">
      <dsp:nvSpPr>
        <dsp:cNvPr id="0" name=""/>
        <dsp:cNvSpPr/>
      </dsp:nvSpPr>
      <dsp:spPr>
        <a:xfrm>
          <a:off x="205427" y="2702609"/>
          <a:ext cx="373504" cy="3735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B5EAD-4347-4BBD-90FD-212EA5FCB877}">
      <dsp:nvSpPr>
        <dsp:cNvPr id="0" name=""/>
        <dsp:cNvSpPr/>
      </dsp:nvSpPr>
      <dsp:spPr>
        <a:xfrm>
          <a:off x="784360" y="2549811"/>
          <a:ext cx="9731239" cy="6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71" tIns="71871" rIns="71871" bIns="7187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Management &amp; operation</a:t>
          </a:r>
        </a:p>
      </dsp:txBody>
      <dsp:txXfrm>
        <a:off x="784360" y="2549811"/>
        <a:ext cx="9731239" cy="679099"/>
      </dsp:txXfrm>
    </dsp:sp>
    <dsp:sp modelId="{A40E4F15-FE46-4BFC-BD31-7DB3C1A9C419}">
      <dsp:nvSpPr>
        <dsp:cNvPr id="0" name=""/>
        <dsp:cNvSpPr/>
      </dsp:nvSpPr>
      <dsp:spPr>
        <a:xfrm>
          <a:off x="0" y="3398686"/>
          <a:ext cx="10515600" cy="67909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ECC13-0367-4DCC-9296-5C53CB575575}">
      <dsp:nvSpPr>
        <dsp:cNvPr id="0" name=""/>
        <dsp:cNvSpPr/>
      </dsp:nvSpPr>
      <dsp:spPr>
        <a:xfrm>
          <a:off x="205427" y="3551483"/>
          <a:ext cx="373504" cy="3735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68C70-AD21-40DA-AF2C-B7907B84963F}">
      <dsp:nvSpPr>
        <dsp:cNvPr id="0" name=""/>
        <dsp:cNvSpPr/>
      </dsp:nvSpPr>
      <dsp:spPr>
        <a:xfrm>
          <a:off x="784360" y="3398686"/>
          <a:ext cx="9731239" cy="6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71" tIns="71871" rIns="71871" bIns="7187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Send your CV to mardhani@ugm.ac.id</a:t>
          </a:r>
        </a:p>
      </dsp:txBody>
      <dsp:txXfrm>
        <a:off x="784360" y="3398686"/>
        <a:ext cx="9731239" cy="679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F8036-2940-4F49-BFCE-8A7B41B79754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BA6C-413D-E24B-8698-C79D310E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3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1183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278c7033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278c7033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528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be30603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be306035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434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be306035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be306035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962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be306035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be306035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70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2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79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53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278c703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278c703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37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278c7033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278c7033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99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278c7033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278c7033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01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278c7033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278c7033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913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278c70334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6278c70334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3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097F-D13D-194B-9FEE-B10583371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D9192-AEC1-D340-9D6B-9DF76B766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BF6AA-5167-E643-8781-4B742D75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21746-1E6B-3B43-8E3C-313ED44B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3E096-27BA-EF45-A266-A5036103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B5E8-F7F4-D245-86F9-AF5FAA79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F730A-015C-694A-BEC3-C3BFEB69B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A6F18-B038-F149-B49D-1058A0DD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53EFE-46B9-DF41-88A6-E10B7CCC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467F6-5BAF-884B-B47F-5312699E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ADFED-5FE7-5142-9D73-F51B4ABE5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6AA82-F25B-CD42-8A35-C4544C677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CC455-1225-994B-ACF3-0E0B518C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E5CB5-653B-9E49-B833-35599688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78B7E-1274-F144-82A4-5DE74270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8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572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136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F2E3-CFFA-9A43-8628-3E839BEE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E6B5D-3B6A-0246-B19F-CB635FD91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03E2C-A2BD-5D4F-8904-11FA26D9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6E22-D6B8-3542-A1B4-ADADC3FE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51FE-9E44-F549-BA7F-B90C3C7D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8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C262-2794-DB4C-B530-5476E656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5EA70-20F2-1D42-BF36-B6DE1DD57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98689-CA82-BB4A-A4E3-578D3E48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A7D0F-B90A-1B49-9623-149457BC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2458A-6AF1-1147-891F-E2174592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9CF1-9AF0-B84A-B1CF-AE2C4B82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6F757-237F-8A42-8C74-5C50D1DE8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0D225-8973-EC43-84C7-ECBD27DD9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4AC53-C39A-D04A-9CC6-D680C39F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0B5F7-C324-0A4D-8345-4E8D0924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C2710-66FC-3D4C-B231-400A7A08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9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9570-5F90-AF4F-8AB1-370A1434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4671-BBC9-7347-80E7-C89507769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BA0B-A2CE-544C-B9AA-5B424AD49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D3DB2-A3B0-1144-BA2D-7BDEF2082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79353-A77E-0447-A74E-D8EF8449A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11CFFE-B6B0-AF49-95B6-191C1C4D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553C3-4D83-2A45-A629-A57C4C45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62851-9344-6F4A-B56B-87C70703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4D19-866E-D84C-AD2E-5F8F3540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A80B8-2162-8141-9FBF-A990D40C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91CA9-A685-8740-A29C-02CEEB89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62A57-6883-9A42-9E4A-0ECAC94C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1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0845F-8126-8746-8E2F-2F517C4F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EB5BE-FD0B-DA49-A2F6-F6BFF6FB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7B21B-A906-7F42-A15C-28545343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3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5C90-E08D-7441-80BD-EC760F96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E3F1-E327-0346-BD23-F32DE4AF8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D07B-3349-E241-9997-3E4332158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26754-0229-0A46-8897-ACFF7215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0AFF5-BB58-3A4E-ADC1-F99C2349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01545-71FC-1442-A39A-7D2ADD7D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3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D24F-D392-D843-AA45-CA62AE3E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40B5D-D5D7-C647-A3E6-469FCA96B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3A7E2-DF28-D04A-9971-5DDD7AB9B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CC78F-290F-0B4E-AB57-922FF4E8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5F8DA-CF06-894A-8F74-657C78F5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AA5A6-9EB2-964A-B4EF-55ECA3A6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2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7B85B-2FAF-B446-A018-E1AC4658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C78AC-3468-A644-B0EF-C4D0BDE3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F85F9-6276-8C4F-BD9F-AFACAF552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6403-20DF-CA43-BDC8-BC814D02C961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D731E-BCE4-2B49-8CF1-19373FA0C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450C0-F40A-9C48-B8D7-D0F20223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C5AD-36F6-1A46-8DC8-154BC5F3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5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dhani@ugm.ac.i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mla9NLFBv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://www.youtube.com/watch?v=UgOo8olTRes" TargetMode="Externa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2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A585C-6DBF-3A43-BC18-BDA274557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Eco-system Startup Berbasis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81846-E58B-F540-BC14-E4890BE37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mardhani@ugm.ac.id</a:t>
            </a:r>
            <a:r>
              <a:rPr lang="en-US">
                <a:solidFill>
                  <a:srgbClr val="FFFFFF"/>
                </a:solidFill>
              </a:rPr>
              <a:t> | mardhani.staff.ugm.ac.id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 descr="Flask">
            <a:extLst>
              <a:ext uri="{FF2B5EF4-FFF2-40B4-BE49-F238E27FC236}">
                <a16:creationId xmlns:a16="http://schemas.microsoft.com/office/drawing/2014/main" id="{22194C97-1F68-430E-87C6-190E9F1E5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7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370115"/>
            <a:ext cx="12801600" cy="783771"/>
          </a:xfrm>
          <a:prstGeom prst="rect">
            <a:avLst/>
          </a:prstGeom>
          <a:solidFill>
            <a:srgbClr val="56717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1001"/>
            <a:ext cx="3846285" cy="783771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1829" y="381001"/>
            <a:ext cx="1190171" cy="783771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3658" y="381001"/>
            <a:ext cx="6052457" cy="783771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45488" y="381001"/>
            <a:ext cx="2046513" cy="783771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1600" y="381001"/>
            <a:ext cx="1828800" cy="783771"/>
          </a:xfrm>
          <a:prstGeom prst="rect">
            <a:avLst/>
          </a:prstGeom>
          <a:solidFill>
            <a:srgbClr val="7F8C3C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1371601"/>
            <a:ext cx="8204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14 </a:t>
            </a:r>
            <a:r>
              <a:rPr lang="en-US" sz="2400" dirty="0" err="1">
                <a:solidFill>
                  <a:srgbClr val="FFFFFF"/>
                </a:solidFill>
              </a:rPr>
              <a:t>subsektor</a:t>
            </a:r>
            <a:r>
              <a:rPr lang="en-US" sz="2400" dirty="0">
                <a:solidFill>
                  <a:srgbClr val="FFFFFF"/>
                </a:solidFill>
              </a:rPr>
              <a:t>/</a:t>
            </a:r>
            <a:r>
              <a:rPr lang="en-US" sz="2400" dirty="0" err="1">
                <a:solidFill>
                  <a:srgbClr val="FFFFFF"/>
                </a:solidFill>
              </a:rPr>
              <a:t>jenis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potensi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besar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dan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kesempatan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berkembang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9155" y="359229"/>
            <a:ext cx="3846285" cy="783771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Creative industry</a:t>
            </a:r>
          </a:p>
        </p:txBody>
      </p:sp>
      <p:pic>
        <p:nvPicPr>
          <p:cNvPr id="3" name="Picture 2" descr="Untitle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03" y="1843413"/>
            <a:ext cx="9770084" cy="3490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200" y="5943601"/>
            <a:ext cx="6405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FFFFFF"/>
                </a:solidFill>
              </a:rPr>
              <a:t>http://</a:t>
            </a:r>
            <a:r>
              <a:rPr lang="pl-PL" sz="1200" dirty="0" err="1">
                <a:solidFill>
                  <a:srgbClr val="FFFFFF"/>
                </a:solidFill>
              </a:rPr>
              <a:t>www.indonesiakreatif.net</a:t>
            </a:r>
            <a:r>
              <a:rPr lang="pl-PL" sz="1200" dirty="0">
                <a:solidFill>
                  <a:srgbClr val="FFFFFF"/>
                </a:solidFill>
              </a:rPr>
              <a:t>/</a:t>
            </a:r>
            <a:r>
              <a:rPr lang="pl-PL" sz="1200" dirty="0" err="1">
                <a:solidFill>
                  <a:srgbClr val="FFFFFF"/>
                </a:solidFill>
              </a:rPr>
              <a:t>index.php</a:t>
            </a:r>
            <a:r>
              <a:rPr lang="pl-PL" sz="1200" dirty="0">
                <a:solidFill>
                  <a:srgbClr val="FFFFFF"/>
                </a:solidFill>
              </a:rPr>
              <a:t>/id/news/</a:t>
            </a:r>
            <a:r>
              <a:rPr lang="pl-PL" sz="1200" dirty="0" err="1">
                <a:solidFill>
                  <a:srgbClr val="FFFFFF"/>
                </a:solidFill>
              </a:rPr>
              <a:t>read</a:t>
            </a:r>
            <a:r>
              <a:rPr lang="pl-PL" sz="1200" dirty="0">
                <a:solidFill>
                  <a:srgbClr val="FFFFFF"/>
                </a:solidFill>
              </a:rPr>
              <a:t>/</a:t>
            </a:r>
            <a:r>
              <a:rPr lang="pl-PL" sz="1200" dirty="0" err="1">
                <a:solidFill>
                  <a:srgbClr val="FFFFFF"/>
                </a:solidFill>
              </a:rPr>
              <a:t>industri-kreatif-sebagai-industri-antikrisis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 -2.12766E-7 L 0.80208 -2.12766E-7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10" dur="3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2.12766E-7 L -1.06875 -2.12766E-7 " pathEditMode="relative" rAng="0" ptsTypes="AA">
                                      <p:cBhvr>
                                        <p:cTn id="12" dur="39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4" dur="5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16" dur="31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036BF5-3F2C-7749-A4DA-7C5D527E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 Trivia dan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B7696-ECF5-4B47-B5A7-000374CA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559" y="4200522"/>
            <a:ext cx="674068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94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415600" y="-86767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Trivia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/>
              <a:t>12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632" y="1"/>
            <a:ext cx="458473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/>
        </p:nvSpPr>
        <p:spPr>
          <a:xfrm>
            <a:off x="2902267" y="1212600"/>
            <a:ext cx="2365600" cy="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sym typeface="Open Sans"/>
              </a:rPr>
              <a:t>Visualize Problems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2176700" y="2628400"/>
            <a:ext cx="2365600" cy="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sym typeface="Open Sans"/>
              </a:rPr>
              <a:t>“Patern” Problems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1997800" y="3984533"/>
            <a:ext cx="2365600" cy="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sym typeface="Open Sans"/>
              </a:rPr>
              <a:t>“Linked” Problems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3081133" y="5708433"/>
            <a:ext cx="2365600" cy="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sym typeface="Open Sans"/>
              </a:rPr>
              <a:t>Deep Problems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8716600" y="1212600"/>
            <a:ext cx="31608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sym typeface="Open Sans"/>
              </a:rPr>
              <a:t>Event, Activities, Projects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8661367" y="3826533"/>
            <a:ext cx="31608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sym typeface="Open Sans"/>
              </a:rPr>
              <a:t>Development &amp; ecosystem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006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Problems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/>
              <a:t>13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632" y="1"/>
            <a:ext cx="458473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3667533" y="526767"/>
            <a:ext cx="5724800" cy="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sym typeface="Open Sans"/>
              </a:rPr>
              <a:t>Pemerintah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1276633" y="2548333"/>
            <a:ext cx="5724800" cy="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sym typeface="Open Sans"/>
              </a:rPr>
              <a:t>Perusahaan Rintisan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6747533" y="1880333"/>
            <a:ext cx="5724800" cy="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733">
                <a:solidFill>
                  <a:srgbClr val="FFFFFF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sym typeface="Open Sans"/>
              </a:rPr>
              <a:t>Industri</a:t>
            </a:r>
            <a:endParaRPr sz="3733">
              <a:solidFill>
                <a:srgbClr val="FFFFFF"/>
              </a:solidFill>
              <a:highlight>
                <a:srgbClr val="00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6364333" y="5380367"/>
            <a:ext cx="5724800" cy="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sym typeface="Open Sans"/>
              </a:rPr>
              <a:t>Peoples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5076667" y="3705100"/>
            <a:ext cx="5724800" cy="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FFFFFF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sym typeface="Open Sans"/>
              </a:rPr>
              <a:t>Education system</a:t>
            </a:r>
            <a:endParaRPr sz="2133">
              <a:solidFill>
                <a:srgbClr val="FFFFFF"/>
              </a:solidFill>
              <a:highlight>
                <a:srgbClr val="00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6213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4C376AA-B9D4-834C-9B73-FD606E76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Manajemen Talenta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8DBCC-A5A0-414D-90F6-17D66D46D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559" y="4200522"/>
            <a:ext cx="674068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858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15600" y="1164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Talents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15600" y="1938433"/>
            <a:ext cx="11360800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Shifting paradigms, talents as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/>
              <a:t>15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1"/>
          <p:cNvGrpSpPr/>
          <p:nvPr/>
        </p:nvGrpSpPr>
        <p:grpSpPr>
          <a:xfrm>
            <a:off x="7509756" y="1891167"/>
            <a:ext cx="4407600" cy="4644067"/>
            <a:chOff x="5632317" y="1189775"/>
            <a:chExt cx="3305700" cy="3483050"/>
          </a:xfrm>
        </p:grpSpPr>
        <p:sp>
          <p:nvSpPr>
            <p:cNvPr id="105" name="Google Shape;105;p2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Human Capital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406390">
                <a:lnSpc>
                  <a:spcPct val="115000"/>
                </a:lnSpc>
                <a:buSzPts val="1200"/>
                <a:buFont typeface="Roboto"/>
                <a:buChar char="❏"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Essential component of company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406390">
                <a:lnSpc>
                  <a:spcPct val="115000"/>
                </a:lnSpc>
                <a:buSzPts val="1200"/>
                <a:buFont typeface="Roboto"/>
                <a:buChar char="❏"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Capital = assets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marL="609585">
                <a:lnSpc>
                  <a:spcPct val="115000"/>
                </a:lnSpc>
              </a:pP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" name="Google Shape;107;p21"/>
          <p:cNvGrpSpPr/>
          <p:nvPr/>
        </p:nvGrpSpPr>
        <p:grpSpPr>
          <a:xfrm>
            <a:off x="0" y="1891452"/>
            <a:ext cx="4729200" cy="4643781"/>
            <a:chOff x="0" y="1189989"/>
            <a:chExt cx="3546900" cy="3482836"/>
          </a:xfrm>
        </p:grpSpPr>
        <p:sp>
          <p:nvSpPr>
            <p:cNvPr id="108" name="Google Shape;108;p21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Human Resources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406390">
                <a:lnSpc>
                  <a:spcPct val="115000"/>
                </a:lnSpc>
                <a:buSzPts val="1200"/>
                <a:buFont typeface="Roboto"/>
                <a:buChar char="❏"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Workers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406390">
                <a:lnSpc>
                  <a:spcPct val="115000"/>
                </a:lnSpc>
                <a:buSzPts val="1200"/>
                <a:buFont typeface="Roboto"/>
                <a:buChar char="❏"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Do it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" name="Google Shape;110;p21"/>
          <p:cNvGrpSpPr/>
          <p:nvPr/>
        </p:nvGrpSpPr>
        <p:grpSpPr>
          <a:xfrm>
            <a:off x="3925605" y="1891167"/>
            <a:ext cx="4407600" cy="4644067"/>
            <a:chOff x="2944204" y="1189775"/>
            <a:chExt cx="3305700" cy="3483050"/>
          </a:xfrm>
        </p:grpSpPr>
        <p:sp>
          <p:nvSpPr>
            <p:cNvPr id="111" name="Google Shape;111;p2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Human Assets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406390">
                <a:lnSpc>
                  <a:spcPct val="115000"/>
                </a:lnSpc>
                <a:buSzPts val="1200"/>
                <a:buFont typeface="Roboto"/>
                <a:buChar char="❏"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Brain - idea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406390">
                <a:lnSpc>
                  <a:spcPct val="115000"/>
                </a:lnSpc>
                <a:buSzPts val="1200"/>
                <a:buFont typeface="Roboto"/>
                <a:buChar char="❏"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Collectivity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406390">
                <a:lnSpc>
                  <a:spcPct val="115000"/>
                </a:lnSpc>
                <a:buSzPts val="1200"/>
                <a:buFont typeface="Roboto"/>
                <a:buChar char="❏"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Integrity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406390">
                <a:lnSpc>
                  <a:spcPct val="115000"/>
                </a:lnSpc>
                <a:buSzPts val="1200"/>
                <a:buFont typeface="Roboto"/>
                <a:buChar char="❏"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growth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2434" y="4214157"/>
            <a:ext cx="2228100" cy="211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790" y="4726756"/>
            <a:ext cx="2917433" cy="1561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15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 landscape</a:t>
            </a:r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highlight>
                  <a:srgbClr val="000000"/>
                </a:highlight>
              </a:rPr>
              <a:t>Talents</a:t>
            </a:r>
          </a:p>
          <a:p>
            <a:pPr indent="-228600">
              <a:spcBef>
                <a:spcPts val="2133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Individual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Superhero thinks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Less learning paths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Instants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Applied orientation, very low in basics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Less softskill</a:t>
            </a:r>
          </a:p>
          <a:p>
            <a:pPr indent="-22860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10825930" y="6223702"/>
            <a:ext cx="570728" cy="31406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1000">
                <a:solidFill>
                  <a:srgbClr val="898989"/>
                </a:solidFill>
                <a:sym typeface="Arial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000">
              <a:solidFill>
                <a:srgbClr val="898989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98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389" name="Google Shape;389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390" name="Google Shape;3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093" y="1"/>
            <a:ext cx="9147817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76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13E812-0C69-DC4F-B2E4-62D5967F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Eco-system supportive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0C830-F997-254D-85EC-DA4A67A29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559" y="4200522"/>
            <a:ext cx="674068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6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526" b="164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A3E07-3F24-8D47-B016-EBB11CAE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Diskusi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8123EA-3313-4E42-8BCC-7167A2AB7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820077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684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370115"/>
            <a:ext cx="12801600" cy="783771"/>
          </a:xfrm>
          <a:prstGeom prst="rect">
            <a:avLst/>
          </a:prstGeom>
          <a:solidFill>
            <a:srgbClr val="56717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1001"/>
            <a:ext cx="3846285" cy="783771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1829" y="381001"/>
            <a:ext cx="1190171" cy="783771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3658" y="381001"/>
            <a:ext cx="6052457" cy="783771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45488" y="381001"/>
            <a:ext cx="2046513" cy="783771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1600" y="381001"/>
            <a:ext cx="1828800" cy="783771"/>
          </a:xfrm>
          <a:prstGeom prst="rect">
            <a:avLst/>
          </a:prstGeom>
          <a:solidFill>
            <a:srgbClr val="7F8C3C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9155" y="359229"/>
            <a:ext cx="3846285" cy="783771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Techno-</a:t>
            </a:r>
            <a:r>
              <a:rPr lang="en-US" sz="3200" dirty="0" err="1">
                <a:solidFill>
                  <a:schemeClr val="tx1"/>
                </a:solidFill>
              </a:rPr>
              <a:t>preneur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823943"/>
              </p:ext>
            </p:extLst>
          </p:nvPr>
        </p:nvGraphicFramePr>
        <p:xfrm>
          <a:off x="0" y="457200"/>
          <a:ext cx="12192000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2" y="1524001"/>
            <a:ext cx="3610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Tahapan</a:t>
            </a:r>
            <a:r>
              <a:rPr lang="en-US" sz="2400" dirty="0"/>
              <a:t> </a:t>
            </a:r>
            <a:r>
              <a:rPr lang="en-US" sz="2400" dirty="0" err="1"/>
              <a:t>Enterpreneurships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77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 -2.12766E-7 L 0.80208 -2.12766E-7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10" dur="3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2.12766E-7 L -1.06875 -2.12766E-7 " pathEditMode="relative" rAng="0" ptsTypes="AA">
                                      <p:cBhvr>
                                        <p:cTn id="12" dur="39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4" dur="5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16" dur="31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 descr="Technology is revolutionizing farming. That's great news—by the year 2050 Earth's population will be 10 billion, so we need to almost double the amount of food we now produce.&#10;Subscribe to TDC: https://www.youtube.com/TheDailyConversation/&#10;&#10;Main information sources:&#10;http://www.economist.com/technology-quarterly/2016-06-09/factory-fresh&#10;http://www.nature.com/nature/journal/v544/n7651_supp/full/544S21a.html&#10;&#10;Video by Bryce Plank and Robin West&#10;Co-written by Kiriana Cowansage&#10;&#10;Music:&#10;&quot;Abstract Electronic [TDC Remix]&quot; via Motion Array&#10;&quot;Timelapse&quot; via Motion Array&#10;&quot;Night Music&quot; by Kevin MacLeod&#10;&quot;Technology Explainer&quot; via Motion Array&#10;&quot;Truth Revealing&quot; via Motion Array&#10;&#10; china farming simulator cnn canada" title="The Future of Farming &amp; Agriculture">
            <a:hlinkClick r:id="rId3"/>
          </p:cNvPr>
          <p:cNvPicPr preferRelativeResize="0"/>
          <p:nvPr/>
        </p:nvPicPr>
        <p:blipFill rotWithShape="1">
          <a:blip r:embed="rId4"/>
          <a:srcRect t="18022" b="69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1" name="Google Shape;161;p27" descr="In May 2017, we shared the story of how we want to empower the agriculture sector with CNN Indonesia. Highlighting our work in CI - Agriculture and how the HARA app works to assist field officers in capturing agriculture data.&#10;&#10;The footage is the property of CNN Indonesia, uploaded to add English Subtitle." title="Data Based Smart Farming (CNN Indonesia - English Subtitle)">
            <a:hlinkClick r:id="rId5"/>
          </p:cNvPr>
          <p:cNvPicPr preferRelativeResize="0"/>
          <p:nvPr/>
        </p:nvPicPr>
        <p:blipFill rotWithShape="1">
          <a:blip r:embed="rId6"/>
          <a:srcRect l="7022" r="14962" b="-2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51305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ntitled13"/>
          <p:cNvPicPr>
            <a:picLocks noChangeAspect="1" noChangeArrowheads="1"/>
          </p:cNvPicPr>
          <p:nvPr/>
        </p:nvPicPr>
        <p:blipFill rotWithShape="1">
          <a:blip r:embed="rId2" cstate="print"/>
          <a:srcRect t="6194" r="-1" b="4118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41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14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prstClr val="white"/>
            </a:duotone>
          </a:blip>
          <a:srcRect t="13758" b="58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090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FDD6B-BBE0-2F46-8D4A-D850722D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GamaBox.id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9FE8E-0275-3D42-B5CE-159FB0006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559" y="4200522"/>
            <a:ext cx="674068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70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 amt="50000"/>
          </a:blip>
          <a:srcRect l="10226" r="3553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spcBef>
                <a:spcPct val="0"/>
              </a:spcBef>
            </a:pP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248867" y="5485433"/>
            <a:ext cx="7657600" cy="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" sz="3200"/>
              <a:t>Generating “Lego” product &amp; StartUp</a:t>
            </a:r>
            <a:endParaRPr lang="en-ID" sz="3200"/>
          </a:p>
        </p:txBody>
      </p:sp>
    </p:spTree>
    <p:extLst>
      <p:ext uri="{BB962C8B-B14F-4D97-AF65-F5344CB8AC3E}">
        <p14:creationId xmlns:p14="http://schemas.microsoft.com/office/powerpoint/2010/main" val="423652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7"/>
          <p:cNvCxnSpPr/>
          <p:nvPr/>
        </p:nvCxnSpPr>
        <p:spPr>
          <a:xfrm>
            <a:off x="4499233" y="2100133"/>
            <a:ext cx="12400" cy="293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1" name="Google Shape;81;p17"/>
          <p:cNvCxnSpPr/>
          <p:nvPr/>
        </p:nvCxnSpPr>
        <p:spPr>
          <a:xfrm>
            <a:off x="2373800" y="2100133"/>
            <a:ext cx="12400" cy="293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2" name="Google Shape;82;p17"/>
          <p:cNvSpPr/>
          <p:nvPr/>
        </p:nvSpPr>
        <p:spPr>
          <a:xfrm>
            <a:off x="1699267" y="2087667"/>
            <a:ext cx="2923200" cy="2910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lt1"/>
                </a:solidFill>
              </a:rPr>
              <a:t>Problem Discovery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The process</a:t>
            </a: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231033" y="2478233"/>
            <a:ext cx="2086000" cy="5120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rgbClr val="FFFFFF"/>
                </a:solidFill>
              </a:rPr>
              <a:t>Industrial problem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231033" y="3193600"/>
            <a:ext cx="2086000" cy="5120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rgbClr val="FFFFFF"/>
                </a:solidFill>
              </a:rPr>
              <a:t>Community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231033" y="3908967"/>
            <a:ext cx="2086000" cy="5120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rgbClr val="FFFFFF"/>
                </a:solidFill>
              </a:rPr>
              <a:t>Current Issues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4563167" y="1950233"/>
            <a:ext cx="1115200" cy="10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lt1"/>
                </a:solidFill>
              </a:rPr>
              <a:t>scoping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4622467" y="3022867"/>
            <a:ext cx="1115200" cy="10400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lt1"/>
                </a:solidFill>
              </a:rPr>
              <a:t>scoping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4563167" y="4066333"/>
            <a:ext cx="1115200" cy="104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lt1"/>
                </a:solidFill>
              </a:rPr>
              <a:t>scoping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5628300" y="4023000"/>
            <a:ext cx="1115200" cy="1040000"/>
          </a:xfrm>
          <a:prstGeom prst="ellipse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lt1"/>
                </a:solidFill>
              </a:rPr>
              <a:t>scoping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5741600" y="3031200"/>
            <a:ext cx="1115200" cy="1040000"/>
          </a:xfrm>
          <a:prstGeom prst="ellipse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lt1"/>
                </a:solidFill>
              </a:rPr>
              <a:t>scoping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5628300" y="2011033"/>
            <a:ext cx="1115200" cy="10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lt1"/>
                </a:solidFill>
              </a:rPr>
              <a:t>scoping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8239933" y="2112633"/>
            <a:ext cx="1711600" cy="36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Business &amp; tech development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8239933" y="2624633"/>
            <a:ext cx="1711600" cy="36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Business &amp; Tech development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8239933" y="3136633"/>
            <a:ext cx="1711600" cy="36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Business &amp; tech development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8240833" y="3648633"/>
            <a:ext cx="1711600" cy="36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Business &amp; tech development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8240833" y="4160633"/>
            <a:ext cx="1711600" cy="36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Business &amp; tech development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922467" y="2478100"/>
            <a:ext cx="1224000" cy="512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Business case </a:t>
            </a:r>
            <a:endParaRPr sz="1333"/>
          </a:p>
        </p:txBody>
      </p:sp>
      <p:sp>
        <p:nvSpPr>
          <p:cNvPr id="99" name="Google Shape;99;p17"/>
          <p:cNvSpPr/>
          <p:nvPr/>
        </p:nvSpPr>
        <p:spPr>
          <a:xfrm>
            <a:off x="6936367" y="3136633"/>
            <a:ext cx="1224000" cy="546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Business case </a:t>
            </a:r>
            <a:endParaRPr sz="1333"/>
          </a:p>
        </p:txBody>
      </p:sp>
      <p:sp>
        <p:nvSpPr>
          <p:cNvPr id="100" name="Google Shape;100;p17"/>
          <p:cNvSpPr/>
          <p:nvPr/>
        </p:nvSpPr>
        <p:spPr>
          <a:xfrm>
            <a:off x="6936817" y="3777033"/>
            <a:ext cx="1224000" cy="546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Business case </a:t>
            </a:r>
            <a:endParaRPr sz="1333"/>
          </a:p>
        </p:txBody>
      </p:sp>
      <p:sp>
        <p:nvSpPr>
          <p:cNvPr id="101" name="Google Shape;101;p17"/>
          <p:cNvSpPr/>
          <p:nvPr/>
        </p:nvSpPr>
        <p:spPr>
          <a:xfrm>
            <a:off x="250167" y="1538000"/>
            <a:ext cx="2086000" cy="365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Sources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2375567" y="1539533"/>
            <a:ext cx="2009200" cy="365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Joint &amp; Collaboration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461567" y="1539533"/>
            <a:ext cx="2334400" cy="365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Idea Dev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6872767" y="1552000"/>
            <a:ext cx="1368000" cy="365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Business Dev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8317567" y="1552000"/>
            <a:ext cx="1634000" cy="365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Incubation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10102900" y="2025200"/>
            <a:ext cx="687200" cy="5996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107;p17"/>
          <p:cNvSpPr/>
          <p:nvPr/>
        </p:nvSpPr>
        <p:spPr>
          <a:xfrm>
            <a:off x="10987600" y="2187300"/>
            <a:ext cx="687200" cy="5996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108;p17"/>
          <p:cNvSpPr/>
          <p:nvPr/>
        </p:nvSpPr>
        <p:spPr>
          <a:xfrm>
            <a:off x="10179767" y="2699433"/>
            <a:ext cx="687200" cy="5996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109;p17"/>
          <p:cNvSpPr/>
          <p:nvPr/>
        </p:nvSpPr>
        <p:spPr>
          <a:xfrm>
            <a:off x="11089200" y="2857133"/>
            <a:ext cx="687200" cy="5996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110;p17"/>
          <p:cNvSpPr/>
          <p:nvPr/>
        </p:nvSpPr>
        <p:spPr>
          <a:xfrm>
            <a:off x="10028367" y="1552000"/>
            <a:ext cx="1634000" cy="365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Production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250167" y="5195600"/>
            <a:ext cx="2086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FGD, Industrial  MeetUp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2375567" y="5197133"/>
            <a:ext cx="20092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Expo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4461567" y="5197133"/>
            <a:ext cx="23344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StartUp Dive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6872767" y="5209600"/>
            <a:ext cx="1368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Apprentice Program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8317567" y="5209600"/>
            <a:ext cx="1634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Incubation Program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10028367" y="5209600"/>
            <a:ext cx="1634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Product &amp; startup establishment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8317567" y="5637667"/>
            <a:ext cx="1634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Technology Support &amp; Facilities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8317567" y="6065733"/>
            <a:ext cx="1634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Coding &amp; Maker School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119" name="Google Shape;119;p17"/>
          <p:cNvCxnSpPr/>
          <p:nvPr/>
        </p:nvCxnSpPr>
        <p:spPr>
          <a:xfrm>
            <a:off x="6883433" y="2075067"/>
            <a:ext cx="12400" cy="293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7"/>
          <p:cNvCxnSpPr/>
          <p:nvPr/>
        </p:nvCxnSpPr>
        <p:spPr>
          <a:xfrm>
            <a:off x="8187000" y="2075067"/>
            <a:ext cx="12400" cy="293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7"/>
          <p:cNvCxnSpPr/>
          <p:nvPr/>
        </p:nvCxnSpPr>
        <p:spPr>
          <a:xfrm>
            <a:off x="10032433" y="2095800"/>
            <a:ext cx="12400" cy="293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22" name="Google Shape;122;p17"/>
          <p:cNvSpPr/>
          <p:nvPr/>
        </p:nvSpPr>
        <p:spPr>
          <a:xfrm>
            <a:off x="10167000" y="3535033"/>
            <a:ext cx="820400" cy="3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/>
              <a:t>Product</a:t>
            </a:r>
            <a:endParaRPr sz="1200"/>
          </a:p>
        </p:txBody>
      </p:sp>
      <p:sp>
        <p:nvSpPr>
          <p:cNvPr id="123" name="Google Shape;123;p17"/>
          <p:cNvSpPr/>
          <p:nvPr/>
        </p:nvSpPr>
        <p:spPr>
          <a:xfrm>
            <a:off x="10370200" y="3941433"/>
            <a:ext cx="820400" cy="3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/>
              <a:t>Product</a:t>
            </a:r>
            <a:endParaRPr sz="1200"/>
          </a:p>
        </p:txBody>
      </p:sp>
      <p:sp>
        <p:nvSpPr>
          <p:cNvPr id="124" name="Google Shape;124;p17"/>
          <p:cNvSpPr/>
          <p:nvPr/>
        </p:nvSpPr>
        <p:spPr>
          <a:xfrm>
            <a:off x="10573400" y="4347833"/>
            <a:ext cx="820400" cy="3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/>
              <a:t>Product</a:t>
            </a:r>
            <a:endParaRPr sz="1200"/>
          </a:p>
        </p:txBody>
      </p:sp>
      <p:sp>
        <p:nvSpPr>
          <p:cNvPr id="125" name="Google Shape;125;p17"/>
          <p:cNvSpPr/>
          <p:nvPr/>
        </p:nvSpPr>
        <p:spPr>
          <a:xfrm>
            <a:off x="10776600" y="4754233"/>
            <a:ext cx="820400" cy="3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/>
              <a:t>Product</a:t>
            </a:r>
            <a:endParaRPr sz="1200"/>
          </a:p>
        </p:txBody>
      </p:sp>
      <p:sp>
        <p:nvSpPr>
          <p:cNvPr id="126" name="Google Shape;126;p17"/>
          <p:cNvSpPr/>
          <p:nvPr/>
        </p:nvSpPr>
        <p:spPr>
          <a:xfrm>
            <a:off x="10028367" y="5664967"/>
            <a:ext cx="1634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Publications</a:t>
            </a:r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26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FF9900"/>
                </a:solidFill>
              </a:rPr>
              <a:t>Lego</a:t>
            </a:r>
            <a:r>
              <a:rPr lang="en"/>
              <a:t>-ing</a:t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351767" y="1334800"/>
            <a:ext cx="2086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FGD, Industrial  MeetUp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2477167" y="1336333"/>
            <a:ext cx="20092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Expo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4563167" y="1336333"/>
            <a:ext cx="23344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StartUp Dive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6974367" y="1348800"/>
            <a:ext cx="1368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Apprentice Program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8419167" y="1348800"/>
            <a:ext cx="1634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Incubation Program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10129967" y="1348800"/>
            <a:ext cx="1634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Product &amp; startup establishment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419167" y="1776867"/>
            <a:ext cx="1634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Technology Support &amp; Facilities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8419167" y="2204933"/>
            <a:ext cx="1634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Coding &amp; Maker School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10129967" y="1804167"/>
            <a:ext cx="16340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Publications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425967" y="3381800"/>
            <a:ext cx="1937600" cy="8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solidFill>
                  <a:srgbClr val="FFFFFF"/>
                </a:solidFill>
              </a:rPr>
              <a:t>Industrial &amp; Community Networking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2512967" y="3381800"/>
            <a:ext cx="1937600" cy="8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solidFill>
                  <a:srgbClr val="FFFFFF"/>
                </a:solidFill>
              </a:rPr>
              <a:t>Idea &amp; Solution Gallery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4525900" y="3381800"/>
            <a:ext cx="2334400" cy="8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solidFill>
                  <a:srgbClr val="FFFFFF"/>
                </a:solidFill>
              </a:rPr>
              <a:t>StartUp and Product 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6935633" y="3381800"/>
            <a:ext cx="1368000" cy="8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>
                <a:solidFill>
                  <a:srgbClr val="FFFFFF"/>
                </a:solidFill>
              </a:rPr>
              <a:t>Founder &amp; Management</a:t>
            </a:r>
            <a:endParaRPr sz="1333">
              <a:solidFill>
                <a:srgbClr val="FFFFFF"/>
              </a:solidFill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8419167" y="3381800"/>
            <a:ext cx="1634000" cy="8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solidFill>
                  <a:srgbClr val="FFFFFF"/>
                </a:solidFill>
              </a:rPr>
              <a:t>Talent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10168700" y="3381800"/>
            <a:ext cx="1595200" cy="8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solidFill>
                  <a:srgbClr val="FFFFFF"/>
                </a:solidFill>
              </a:rPr>
              <a:t>Product &amp; StartUp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154" name="Google Shape;154;p19"/>
          <p:cNvCxnSpPr>
            <a:stCxn id="139" idx="2"/>
            <a:endCxn id="148" idx="0"/>
          </p:cNvCxnSpPr>
          <p:nvPr/>
        </p:nvCxnSpPr>
        <p:spPr>
          <a:xfrm>
            <a:off x="1394767" y="1700400"/>
            <a:ext cx="0" cy="168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19"/>
          <p:cNvCxnSpPr/>
          <p:nvPr/>
        </p:nvCxnSpPr>
        <p:spPr>
          <a:xfrm>
            <a:off x="3521700" y="1700400"/>
            <a:ext cx="0" cy="168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19"/>
          <p:cNvCxnSpPr/>
          <p:nvPr/>
        </p:nvCxnSpPr>
        <p:spPr>
          <a:xfrm>
            <a:off x="5723567" y="1700400"/>
            <a:ext cx="0" cy="168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19"/>
          <p:cNvCxnSpPr/>
          <p:nvPr/>
        </p:nvCxnSpPr>
        <p:spPr>
          <a:xfrm>
            <a:off x="7638133" y="1700400"/>
            <a:ext cx="0" cy="168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58;p19"/>
          <p:cNvCxnSpPr>
            <a:endCxn id="153" idx="0"/>
          </p:cNvCxnSpPr>
          <p:nvPr/>
        </p:nvCxnSpPr>
        <p:spPr>
          <a:xfrm>
            <a:off x="10947100" y="2169800"/>
            <a:ext cx="19200" cy="121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19"/>
          <p:cNvCxnSpPr>
            <a:stCxn id="146" idx="2"/>
            <a:endCxn id="152" idx="0"/>
          </p:cNvCxnSpPr>
          <p:nvPr/>
        </p:nvCxnSpPr>
        <p:spPr>
          <a:xfrm>
            <a:off x="9236167" y="2570533"/>
            <a:ext cx="0" cy="81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160" name="Google Shape;160;p19"/>
          <p:cNvSpPr/>
          <p:nvPr/>
        </p:nvSpPr>
        <p:spPr>
          <a:xfrm>
            <a:off x="6995233" y="4665000"/>
            <a:ext cx="1248800" cy="116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/>
              <a:t>Lego-ing</a:t>
            </a:r>
            <a:endParaRPr sz="1200"/>
          </a:p>
        </p:txBody>
      </p:sp>
      <p:cxnSp>
        <p:nvCxnSpPr>
          <p:cNvPr id="161" name="Google Shape;161;p19"/>
          <p:cNvCxnSpPr>
            <a:stCxn id="153" idx="2"/>
            <a:endCxn id="160" idx="6"/>
          </p:cNvCxnSpPr>
          <p:nvPr/>
        </p:nvCxnSpPr>
        <p:spPr>
          <a:xfrm flipH="1">
            <a:off x="8243900" y="4243800"/>
            <a:ext cx="2722400" cy="100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19"/>
          <p:cNvCxnSpPr>
            <a:stCxn id="152" idx="2"/>
            <a:endCxn id="160" idx="7"/>
          </p:cNvCxnSpPr>
          <p:nvPr/>
        </p:nvCxnSpPr>
        <p:spPr>
          <a:xfrm flipH="1">
            <a:off x="8060967" y="4243800"/>
            <a:ext cx="1175200" cy="59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p19"/>
          <p:cNvCxnSpPr>
            <a:stCxn id="151" idx="2"/>
            <a:endCxn id="160" idx="0"/>
          </p:cNvCxnSpPr>
          <p:nvPr/>
        </p:nvCxnSpPr>
        <p:spPr>
          <a:xfrm>
            <a:off x="7619633" y="4243800"/>
            <a:ext cx="0" cy="42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19"/>
          <p:cNvCxnSpPr>
            <a:stCxn id="150" idx="2"/>
            <a:endCxn id="160" idx="1"/>
          </p:cNvCxnSpPr>
          <p:nvPr/>
        </p:nvCxnSpPr>
        <p:spPr>
          <a:xfrm>
            <a:off x="5693100" y="4243800"/>
            <a:ext cx="1485200" cy="59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19"/>
          <p:cNvCxnSpPr>
            <a:stCxn id="149" idx="2"/>
            <a:endCxn id="160" idx="2"/>
          </p:cNvCxnSpPr>
          <p:nvPr/>
        </p:nvCxnSpPr>
        <p:spPr>
          <a:xfrm>
            <a:off x="3481767" y="4243800"/>
            <a:ext cx="3513600" cy="100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19"/>
          <p:cNvCxnSpPr>
            <a:stCxn id="148" idx="2"/>
            <a:endCxn id="160" idx="3"/>
          </p:cNvCxnSpPr>
          <p:nvPr/>
        </p:nvCxnSpPr>
        <p:spPr>
          <a:xfrm>
            <a:off x="1394767" y="4243800"/>
            <a:ext cx="5783200" cy="141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19"/>
          <p:cNvSpPr/>
          <p:nvPr/>
        </p:nvSpPr>
        <p:spPr>
          <a:xfrm>
            <a:off x="6615033" y="6149000"/>
            <a:ext cx="2009200" cy="3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EXIT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168" name="Google Shape;168;p19"/>
          <p:cNvCxnSpPr>
            <a:stCxn id="160" idx="4"/>
            <a:endCxn id="167" idx="0"/>
          </p:cNvCxnSpPr>
          <p:nvPr/>
        </p:nvCxnSpPr>
        <p:spPr>
          <a:xfrm>
            <a:off x="7619633" y="5827000"/>
            <a:ext cx="0" cy="32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19"/>
          <p:cNvCxnSpPr>
            <a:stCxn id="167" idx="2"/>
          </p:cNvCxnSpPr>
          <p:nvPr/>
        </p:nvCxnSpPr>
        <p:spPr>
          <a:xfrm flipH="1">
            <a:off x="7608033" y="6514600"/>
            <a:ext cx="11600" cy="37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40625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019FB-EA0E-F54A-8B54-A53CE021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Opportunities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9" name="Text Placeholder 2">
            <a:extLst>
              <a:ext uri="{FF2B5EF4-FFF2-40B4-BE49-F238E27FC236}">
                <a16:creationId xmlns:a16="http://schemas.microsoft.com/office/drawing/2014/main" id="{EEB6C503-E630-4DBA-929A-31D5DE424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798891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0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036BF5-3F2C-7749-A4DA-7C5D527E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 Up dan Industri Kreatif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B7696-ECF5-4B47-B5A7-000374CA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559" y="4200522"/>
            <a:ext cx="674068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8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9440" y="1"/>
            <a:ext cx="1230144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36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Google Shape;355;p40"/>
          <p:cNvSpPr txBox="1"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Lesson </a:t>
            </a:r>
          </a:p>
        </p:txBody>
      </p:sp>
      <p:graphicFrame>
        <p:nvGraphicFramePr>
          <p:cNvPr id="358" name="Google Shape;356;p40">
            <a:extLst>
              <a:ext uri="{FF2B5EF4-FFF2-40B4-BE49-F238E27FC236}">
                <a16:creationId xmlns:a16="http://schemas.microsoft.com/office/drawing/2014/main" id="{3DD94FF8-FB3B-40BA-939E-5EBAD499F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8780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006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Google Shape;361;p41"/>
          <p:cNvSpPr txBox="1"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3700">
                <a:solidFill>
                  <a:srgbClr val="FFFFFF"/>
                </a:solidFill>
              </a:rPr>
              <a:t>Source: https://medium.com/indonesia-internet-mobile-space/indonesia-the-emerging-startup-nation-7d83ce663204</a:t>
            </a:r>
          </a:p>
        </p:txBody>
      </p:sp>
      <p:graphicFrame>
        <p:nvGraphicFramePr>
          <p:cNvPr id="364" name="Google Shape;362;p41">
            <a:extLst>
              <a:ext uri="{FF2B5EF4-FFF2-40B4-BE49-F238E27FC236}">
                <a16:creationId xmlns:a16="http://schemas.microsoft.com/office/drawing/2014/main" id="{79656338-A665-4219-B73B-D3749BB23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7381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14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0" name="Google Shape;370;p42" descr="Screen Shot 2012-06-12 at 11.29.14 AM.png"/>
          <p:cNvPicPr preferRelativeResize="0"/>
          <p:nvPr/>
        </p:nvPicPr>
        <p:blipFill rotWithShape="1">
          <a:blip r:embed="rId3"/>
          <a:srcRect l="5449" r="8212" b="1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</p:spPr>
      </p:pic>
      <p:pic>
        <p:nvPicPr>
          <p:cNvPr id="371" name="Google Shape;371;p42" descr="Screen Shot 2012-06-12 at 11.31.19 AM.png"/>
          <p:cNvPicPr preferRelativeResize="0"/>
          <p:nvPr/>
        </p:nvPicPr>
        <p:blipFill rotWithShape="1">
          <a:blip r:embed="rId4"/>
          <a:srcRect r="24314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</p:spPr>
      </p:pic>
      <p:pic>
        <p:nvPicPr>
          <p:cNvPr id="369" name="Google Shape;369;p42" descr="Screen Shot 2012-06-12 at 11.25.50 AM.png"/>
          <p:cNvPicPr preferRelativeResize="0"/>
          <p:nvPr/>
        </p:nvPicPr>
        <p:blipFill rotWithShape="1">
          <a:blip r:embed="rId5"/>
          <a:srcRect l="26174" r="6747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</p:spPr>
      </p:pic>
      <p:sp>
        <p:nvSpPr>
          <p:cNvPr id="122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7" name="Google Shape;36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000">
                <a:solidFill>
                  <a:srgbClr val="000000"/>
                </a:solidFill>
              </a:rPr>
              <a:t>Customer Needs</a:t>
            </a:r>
          </a:p>
        </p:txBody>
      </p:sp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838200" y="2021249"/>
            <a:ext cx="5707565" cy="415571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76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ID" sz="2000">
              <a:solidFill>
                <a:srgbClr val="000000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-ID" sz="2000">
                <a:solidFill>
                  <a:srgbClr val="000000"/>
                </a:solidFill>
              </a:rPr>
              <a:t>Variasi channel/saluran layanan berbasis TI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-ID" sz="2000">
                <a:solidFill>
                  <a:srgbClr val="000000"/>
                </a:solidFill>
              </a:rPr>
              <a:t>Layanan berbasis personal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-ID" sz="2000">
                <a:solidFill>
                  <a:srgbClr val="000000"/>
                </a:solidFill>
              </a:rPr>
              <a:t>Munculnya “cara-cara baru” dalam bertransaksi atau berkomunikasi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-ID" sz="2000">
                <a:solidFill>
                  <a:srgbClr val="000000"/>
                </a:solidFill>
              </a:rPr>
              <a:t>Berkumpulnya orang dalam jumlah yang besar dan dalam waktu yang singkat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-ID" sz="2000">
                <a:solidFill>
                  <a:srgbClr val="000000"/>
                </a:solidFill>
              </a:rPr>
              <a:t>Potensi nilai ekonomis yang tumbuh seiring dengan tumbuhnya layanan</a:t>
            </a:r>
          </a:p>
          <a:p>
            <a:pPr marL="228600" lvl="0" indent="-76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ID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9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370115"/>
            <a:ext cx="12801600" cy="783771"/>
          </a:xfrm>
          <a:prstGeom prst="rect">
            <a:avLst/>
          </a:prstGeom>
          <a:solidFill>
            <a:srgbClr val="56717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1001"/>
            <a:ext cx="3846285" cy="783771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1829" y="381001"/>
            <a:ext cx="1190171" cy="783771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3658" y="381001"/>
            <a:ext cx="6052457" cy="783771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45488" y="381001"/>
            <a:ext cx="2046513" cy="783771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1600" y="381001"/>
            <a:ext cx="1828800" cy="783771"/>
          </a:xfrm>
          <a:prstGeom prst="rect">
            <a:avLst/>
          </a:prstGeom>
          <a:solidFill>
            <a:srgbClr val="7F8C3C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10" descr="Untitle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209800"/>
            <a:ext cx="7651796" cy="40386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422402" y="6477001"/>
            <a:ext cx="8424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http://</a:t>
            </a:r>
            <a:r>
              <a:rPr lang="pl-PL" sz="1200" dirty="0" err="1"/>
              <a:t>www.indonesiakreatif.net</a:t>
            </a:r>
            <a:r>
              <a:rPr lang="pl-PL" sz="1200" dirty="0"/>
              <a:t>/</a:t>
            </a:r>
            <a:r>
              <a:rPr lang="pl-PL" sz="1200" dirty="0" err="1"/>
              <a:t>index.php</a:t>
            </a:r>
            <a:r>
              <a:rPr lang="pl-PL" sz="1200" dirty="0"/>
              <a:t>/id/news/</a:t>
            </a:r>
            <a:r>
              <a:rPr lang="pl-PL" sz="1200" dirty="0" err="1"/>
              <a:t>read</a:t>
            </a:r>
            <a:r>
              <a:rPr lang="pl-PL" sz="1200" dirty="0"/>
              <a:t>/bagaimana-posisi-strategis-industri-kreatif-dalam-perekonomian-nasional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2" y="1371602"/>
            <a:ext cx="9884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Pertumbuhan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sektor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industri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menjadi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fokus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pemerintah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menjadikannya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“engine” </a:t>
            </a:r>
            <a:r>
              <a:rPr lang="en-US" sz="2400" dirty="0" err="1">
                <a:solidFill>
                  <a:schemeClr val="bg1"/>
                </a:solidFill>
              </a:rPr>
              <a:t>perekonomian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sebuah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negara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9155" y="359229"/>
            <a:ext cx="3846285" cy="783771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Industry landscape</a:t>
            </a:r>
          </a:p>
        </p:txBody>
      </p:sp>
    </p:spTree>
    <p:extLst>
      <p:ext uri="{BB962C8B-B14F-4D97-AF65-F5344CB8AC3E}">
        <p14:creationId xmlns:p14="http://schemas.microsoft.com/office/powerpoint/2010/main" val="8064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 -2.12766E-7 L 0.80208 -2.12766E-7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10" dur="3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2.12766E-7 L -1.06875 -2.12766E-7 " pathEditMode="relative" rAng="0" ptsTypes="AA">
                                      <p:cBhvr>
                                        <p:cTn id="12" dur="39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4" dur="5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16" dur="31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370115"/>
            <a:ext cx="12801600" cy="783771"/>
          </a:xfrm>
          <a:prstGeom prst="rect">
            <a:avLst/>
          </a:prstGeom>
          <a:solidFill>
            <a:srgbClr val="56717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1001"/>
            <a:ext cx="3846285" cy="783771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Economic outlook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1829" y="381001"/>
            <a:ext cx="1190171" cy="783771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3658" y="381001"/>
            <a:ext cx="6052457" cy="783771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45488" y="381001"/>
            <a:ext cx="2046513" cy="783771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1600" y="381001"/>
            <a:ext cx="1828800" cy="783771"/>
          </a:xfrm>
          <a:prstGeom prst="rect">
            <a:avLst/>
          </a:prstGeom>
          <a:solidFill>
            <a:srgbClr val="7F8C3C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0" y="5943601"/>
            <a:ext cx="6405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http://</a:t>
            </a:r>
            <a:r>
              <a:rPr lang="pl-PL" sz="1200" dirty="0" err="1"/>
              <a:t>www.indonesiakreatif.net</a:t>
            </a:r>
            <a:r>
              <a:rPr lang="pl-PL" sz="1200" dirty="0"/>
              <a:t>/</a:t>
            </a:r>
            <a:r>
              <a:rPr lang="pl-PL" sz="1200" dirty="0" err="1"/>
              <a:t>index.php</a:t>
            </a:r>
            <a:r>
              <a:rPr lang="pl-PL" sz="1200" dirty="0"/>
              <a:t>/id/news/</a:t>
            </a:r>
            <a:r>
              <a:rPr lang="pl-PL" sz="1200" dirty="0" err="1"/>
              <a:t>read</a:t>
            </a:r>
            <a:r>
              <a:rPr lang="pl-PL" sz="1200" dirty="0"/>
              <a:t>/</a:t>
            </a:r>
            <a:r>
              <a:rPr lang="pl-PL" sz="1200" dirty="0" err="1"/>
              <a:t>industri-kreatif-sebagai-industri-antikrisis</a:t>
            </a:r>
            <a:endParaRPr lang="en-US" sz="1200" dirty="0"/>
          </a:p>
        </p:txBody>
      </p:sp>
      <p:pic>
        <p:nvPicPr>
          <p:cNvPr id="2" name="Picture 1" descr="PD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057400"/>
            <a:ext cx="6008272" cy="2895600"/>
          </a:xfrm>
          <a:prstGeom prst="rect">
            <a:avLst/>
          </a:prstGeom>
        </p:spPr>
      </p:pic>
      <p:pic>
        <p:nvPicPr>
          <p:cNvPr id="3" name="Picture 2" descr="Tenaga Kerj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152402"/>
            <a:ext cx="5802745" cy="2816039"/>
          </a:xfrm>
          <a:prstGeom prst="rect">
            <a:avLst/>
          </a:prstGeom>
        </p:spPr>
      </p:pic>
      <p:pic>
        <p:nvPicPr>
          <p:cNvPr id="11" name="Picture 10" descr="Ekspor Inp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89" y="3962401"/>
            <a:ext cx="5930900" cy="2780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2" y="5181601"/>
            <a:ext cx="316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Produktifitas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99200" y="3124201"/>
            <a:ext cx="3463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99201" y="3581401"/>
            <a:ext cx="408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perdagangan</a:t>
            </a:r>
            <a:r>
              <a:rPr lang="en-US" sz="2400" dirty="0"/>
              <a:t> </a:t>
            </a:r>
            <a:r>
              <a:rPr lang="en-US" sz="2400" dirty="0" err="1"/>
              <a:t>prospektif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4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 -2.12766E-7 L 0.80208 -2.12766E-7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10" dur="3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2.12766E-7 L -1.06875 -2.12766E-7 " pathEditMode="relative" rAng="0" ptsTypes="AA">
                                      <p:cBhvr>
                                        <p:cTn id="12" dur="39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4" dur="5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483</Words>
  <Application>Microsoft Macintosh PowerPoint</Application>
  <PresentationFormat>Widescreen</PresentationFormat>
  <Paragraphs>150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Roboto</vt:lpstr>
      <vt:lpstr>Office Theme</vt:lpstr>
      <vt:lpstr>Eco-system Startup Berbasis Science</vt:lpstr>
      <vt:lpstr>Poin Diskusi</vt:lpstr>
      <vt:lpstr>Start Up dan Industri Kreatif</vt:lpstr>
      <vt:lpstr>PowerPoint Presentation</vt:lpstr>
      <vt:lpstr>Lesson </vt:lpstr>
      <vt:lpstr>Source: https://medium.com/indonesia-internet-mobile-space/indonesia-the-emerging-startup-nation-7d83ce663204</vt:lpstr>
      <vt:lpstr>Customer Needs</vt:lpstr>
      <vt:lpstr>PowerPoint Presentation</vt:lpstr>
      <vt:lpstr>PowerPoint Presentation</vt:lpstr>
      <vt:lpstr>PowerPoint Presentation</vt:lpstr>
      <vt:lpstr>Problem Trivia dan </vt:lpstr>
      <vt:lpstr>Trivia</vt:lpstr>
      <vt:lpstr>Problems</vt:lpstr>
      <vt:lpstr>Manajemen Talenta</vt:lpstr>
      <vt:lpstr>Talents</vt:lpstr>
      <vt:lpstr>Problem landscape</vt:lpstr>
      <vt:lpstr>PowerPoint Presentation</vt:lpstr>
      <vt:lpstr>Eco-system supportive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GamaBox.id</vt:lpstr>
      <vt:lpstr>PowerPoint Presentation</vt:lpstr>
      <vt:lpstr>The process</vt:lpstr>
      <vt:lpstr>Lego-ing</vt:lpstr>
      <vt:lpstr>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Eco-system Startup Berbasis Science</dc:title>
  <dc:creator>mardhani</dc:creator>
  <cp:lastModifiedBy>mardhani</cp:lastModifiedBy>
  <cp:revision>1</cp:revision>
  <dcterms:created xsi:type="dcterms:W3CDTF">2019-09-10T22:59:40Z</dcterms:created>
  <dcterms:modified xsi:type="dcterms:W3CDTF">2019-09-11T02:55:42Z</dcterms:modified>
</cp:coreProperties>
</file>